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58" r:id="rId5"/>
    <p:sldId id="257" r:id="rId6"/>
    <p:sldId id="259" r:id="rId7"/>
    <p:sldId id="260" r:id="rId8"/>
    <p:sldId id="277" r:id="rId9"/>
    <p:sldId id="261" r:id="rId10"/>
    <p:sldId id="262" r:id="rId11"/>
    <p:sldId id="266" r:id="rId12"/>
    <p:sldId id="264" r:id="rId13"/>
    <p:sldId id="278" r:id="rId14"/>
    <p:sldId id="263" r:id="rId15"/>
    <p:sldId id="267" r:id="rId16"/>
    <p:sldId id="268" r:id="rId17"/>
    <p:sldId id="269" r:id="rId18"/>
    <p:sldId id="270" r:id="rId19"/>
    <p:sldId id="271" r:id="rId20"/>
    <p:sldId id="265" r:id="rId21"/>
  </p:sldIdLst>
  <p:sldSz cx="6858000" cy="9906000" type="A4"/>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5027" autoAdjust="0"/>
  </p:normalViewPr>
  <p:slideViewPr>
    <p:cSldViewPr>
      <p:cViewPr varScale="1">
        <p:scale>
          <a:sx n="65" d="100"/>
          <a:sy n="65" d="100"/>
        </p:scale>
        <p:origin x="2314" y="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C350C-E1D2-4E32-BF28-5ECB638FC76D}" type="datetimeFigureOut">
              <a:rPr lang="nl-BE" smtClean="0"/>
              <a:t>30/08/2023</a:t>
            </a:fld>
            <a:endParaRPr lang="nl-BE"/>
          </a:p>
        </p:txBody>
      </p:sp>
      <p:sp>
        <p:nvSpPr>
          <p:cNvPr id="4" name="Tijdelijke aanduiding voor dia-afbeelding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91490-C568-4757-A75F-BB3729BD4CCA}" type="slidenum">
              <a:rPr lang="nl-BE" smtClean="0"/>
              <a:t>‹#›</a:t>
            </a:fld>
            <a:endParaRPr lang="nl-BE"/>
          </a:p>
        </p:txBody>
      </p:sp>
    </p:spTree>
    <p:extLst>
      <p:ext uri="{BB962C8B-B14F-4D97-AF65-F5344CB8AC3E}">
        <p14:creationId xmlns:p14="http://schemas.microsoft.com/office/powerpoint/2010/main" val="404612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DD91490-C568-4757-A75F-BB3729BD4CCA}" type="slidenum">
              <a:rPr lang="nl-BE" smtClean="0"/>
              <a:t>3</a:t>
            </a:fld>
            <a:endParaRPr lang="nl-BE"/>
          </a:p>
        </p:txBody>
      </p:sp>
    </p:spTree>
    <p:extLst>
      <p:ext uri="{BB962C8B-B14F-4D97-AF65-F5344CB8AC3E}">
        <p14:creationId xmlns:p14="http://schemas.microsoft.com/office/powerpoint/2010/main" val="324767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DD91490-C568-4757-A75F-BB3729BD4CCA}" type="slidenum">
              <a:rPr lang="nl-BE" smtClean="0"/>
              <a:t>9</a:t>
            </a:fld>
            <a:endParaRPr lang="nl-BE"/>
          </a:p>
        </p:txBody>
      </p:sp>
    </p:spTree>
    <p:extLst>
      <p:ext uri="{BB962C8B-B14F-4D97-AF65-F5344CB8AC3E}">
        <p14:creationId xmlns:p14="http://schemas.microsoft.com/office/powerpoint/2010/main" val="347734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DD91490-C568-4757-A75F-BB3729BD4CCA}" type="slidenum">
              <a:rPr lang="nl-BE" smtClean="0"/>
              <a:t>11</a:t>
            </a:fld>
            <a:endParaRPr lang="nl-BE"/>
          </a:p>
        </p:txBody>
      </p:sp>
    </p:spTree>
    <p:extLst>
      <p:ext uri="{BB962C8B-B14F-4D97-AF65-F5344CB8AC3E}">
        <p14:creationId xmlns:p14="http://schemas.microsoft.com/office/powerpoint/2010/main" val="151026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7283"/>
            <a:ext cx="5829300" cy="2123369"/>
          </a:xfrm>
        </p:spPr>
        <p:txBody>
          <a:bodyPr/>
          <a:lstStyle/>
          <a:p>
            <a:r>
              <a:rPr lang="nl-NL"/>
              <a:t>Klik om de stijl te bewerken</a:t>
            </a:r>
            <a:endParaRPr lang="nl-BE"/>
          </a:p>
        </p:txBody>
      </p:sp>
      <p:sp>
        <p:nvSpPr>
          <p:cNvPr id="3" name="Ondertitel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B1F3A37B-70BA-4695-8431-1B7E7F022DB0}" type="datetime1">
              <a:rPr lang="nl-BE" smtClean="0"/>
              <a:t>30/08/2023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171955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8BED690-8091-478C-8421-9C1B60059ED6}" type="datetime1">
              <a:rPr lang="nl-BE" smtClean="0"/>
              <a:t>30/08/2023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308646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3729037" y="529697"/>
            <a:ext cx="1157288" cy="1126807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257176" y="529697"/>
            <a:ext cx="3357563" cy="112680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03BE95B0-8F3A-4BAF-8FDB-2DB54EB17AEB}" type="datetime1">
              <a:rPr lang="nl-BE" smtClean="0"/>
              <a:t>30/08/2023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219407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F847AB0-C8C1-4C32-8CAC-6755409BC732}" type="datetime1">
              <a:rPr lang="nl-BE" smtClean="0"/>
              <a:t>30/08/2023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33197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5" y="6365522"/>
            <a:ext cx="5829300" cy="1967442"/>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CBECFA-E9FF-44B1-A3B8-4C6D3512D4FE}" type="datetime1">
              <a:rPr lang="nl-BE" smtClean="0"/>
              <a:t>30/08/2023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32727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68ED86C6-7904-4B47-943F-BC13C128CEF8}" type="datetime1">
              <a:rPr lang="nl-BE" smtClean="0"/>
              <a:t>30/08/2023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407366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42900" y="396699"/>
            <a:ext cx="6172200" cy="1651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2D479EAB-A7B1-49CC-820D-0DB35EE28CBB}" type="datetime1">
              <a:rPr lang="nl-BE" smtClean="0"/>
              <a:t>30/08/2023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192679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B5F0B625-6A30-4FC1-80DC-DD258E3CEEC7}" type="datetime1">
              <a:rPr lang="nl-BE" smtClean="0"/>
              <a:t>30/08/2023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408084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837968-BB53-4E13-A03E-4FB56BB1DAEA}" type="datetime1">
              <a:rPr lang="nl-BE" smtClean="0"/>
              <a:t>30/08/2023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125278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394406"/>
            <a:ext cx="2256235" cy="1678517"/>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EC4D107-F6B4-454A-A963-996BAA655BC8}" type="datetime1">
              <a:rPr lang="nl-BE" smtClean="0"/>
              <a:t>30/08/2023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219756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934201"/>
            <a:ext cx="4114800" cy="818622"/>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AF25925-DCDE-40D4-B85F-C016742EB1E4}" type="datetime1">
              <a:rPr lang="nl-BE" smtClean="0"/>
              <a:t>30/08/2023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C06DBC5-7A0E-498B-9185-35DC10EE525A}" type="slidenum">
              <a:rPr lang="nl-BE" smtClean="0"/>
              <a:t>‹#›</a:t>
            </a:fld>
            <a:endParaRPr lang="nl-BE"/>
          </a:p>
        </p:txBody>
      </p:sp>
    </p:spTree>
    <p:extLst>
      <p:ext uri="{BB962C8B-B14F-4D97-AF65-F5344CB8AC3E}">
        <p14:creationId xmlns:p14="http://schemas.microsoft.com/office/powerpoint/2010/main" val="44866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3EB72570-B729-4046-94D0-1FBCCBFF0CA8}" type="datetime1">
              <a:rPr lang="nl-BE" smtClean="0"/>
              <a:t>30/08/2023</a:t>
            </a:fld>
            <a:endParaRPr lang="nl-BE"/>
          </a:p>
        </p:txBody>
      </p:sp>
      <p:sp>
        <p:nvSpPr>
          <p:cNvPr id="5" name="Tijdelijke aanduiding voor voettekst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5C06DBC5-7A0E-498B-9185-35DC10EE525A}" type="slidenum">
              <a:rPr lang="nl-BE" smtClean="0"/>
              <a:t>‹#›</a:t>
            </a:fld>
            <a:endParaRPr lang="nl-BE"/>
          </a:p>
        </p:txBody>
      </p:sp>
    </p:spTree>
    <p:extLst>
      <p:ext uri="{BB962C8B-B14F-4D97-AF65-F5344CB8AC3E}">
        <p14:creationId xmlns:p14="http://schemas.microsoft.com/office/powerpoint/2010/main" val="230947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mailto:info@sintlutgart.be" TargetMode="Externa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5.wdp"/><Relationship Id="rId10" Type="http://schemas.microsoft.com/office/2007/relationships/hdphoto" Target="../media/hdphoto17.wdp"/><Relationship Id="rId4" Type="http://schemas.openxmlformats.org/officeDocument/2006/relationships/image" Target="../media/image34.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8.wdp"/></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7.xml"/><Relationship Id="rId6" Type="http://schemas.microsoft.com/office/2007/relationships/hdphoto" Target="../media/hdphoto19.wdp"/><Relationship Id="rId5" Type="http://schemas.openxmlformats.org/officeDocument/2006/relationships/image" Target="../media/image41.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5.wdp"/><Relationship Id="rId7" Type="http://schemas.microsoft.com/office/2007/relationships/hdphoto" Target="../media/hdphoto21.wdp"/><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microsoft.com/office/2007/relationships/hdphoto" Target="../media/hdphoto20.wdp"/><Relationship Id="rId4" Type="http://schemas.openxmlformats.org/officeDocument/2006/relationships/image" Target="../media/image47.png"/><Relationship Id="rId9" Type="http://schemas.microsoft.com/office/2007/relationships/hdphoto" Target="../media/hdphoto22.wdp"/></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23.wdp"/><Relationship Id="rId5" Type="http://schemas.openxmlformats.org/officeDocument/2006/relationships/image" Target="../media/image51.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7.png"/><Relationship Id="rId3" Type="http://schemas.openxmlformats.org/officeDocument/2006/relationships/image" Target="../media/image15.jpeg"/><Relationship Id="rId7" Type="http://schemas.microsoft.com/office/2007/relationships/hdphoto" Target="../media/hdphoto24.wdp"/><Relationship Id="rId12" Type="http://schemas.microsoft.com/office/2007/relationships/hdphoto" Target="../media/hdphoto20.wdp"/><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47.png"/><Relationship Id="rId5" Type="http://schemas.microsoft.com/office/2007/relationships/hdphoto" Target="../media/hdphoto5.wdp"/><Relationship Id="rId15" Type="http://schemas.openxmlformats.org/officeDocument/2006/relationships/image" Target="../media/image59.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 Id="rId14" Type="http://schemas.openxmlformats.org/officeDocument/2006/relationships/image" Target="../media/image58.png"/></Relationships>
</file>

<file path=ppt/slides/_rels/slide1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4.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8.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14.wdp"/><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11.wdp"/><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24.png"/><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8.png"/><Relationship Id="rId7" Type="http://schemas.microsoft.com/office/2007/relationships/hdphoto" Target="../media/hdphoto15.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microsoft.com/office/2007/relationships/hdphoto" Target="../media/hdphoto5.wdp"/><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037067" y="7222362"/>
            <a:ext cx="2759730" cy="1200329"/>
          </a:xfrm>
          <a:prstGeom prst="rect">
            <a:avLst/>
          </a:prstGeom>
          <a:noFill/>
        </p:spPr>
        <p:txBody>
          <a:bodyPr wrap="none" rtlCol="0">
            <a:spAutoFit/>
          </a:bodyPr>
          <a:lstStyle/>
          <a:p>
            <a:r>
              <a:rPr lang="nl-BE" dirty="0">
                <a:solidFill>
                  <a:srgbClr val="0070C0"/>
                </a:solidFill>
                <a:latin typeface="orange juice" panose="02000000000000000000"/>
              </a:rPr>
              <a:t>Kerkstraat 13, 9111 </a:t>
            </a:r>
            <a:r>
              <a:rPr lang="nl-BE" dirty="0" err="1">
                <a:solidFill>
                  <a:srgbClr val="0070C0"/>
                </a:solidFill>
                <a:latin typeface="orange juice" panose="02000000000000000000"/>
              </a:rPr>
              <a:t>Belsele</a:t>
            </a:r>
            <a:endParaRPr lang="nl-BE" dirty="0">
              <a:solidFill>
                <a:srgbClr val="0070C0"/>
              </a:solidFill>
              <a:latin typeface="orange juice" panose="02000000000000000000"/>
            </a:endParaRPr>
          </a:p>
          <a:p>
            <a:r>
              <a:rPr lang="nl-BE" dirty="0">
                <a:solidFill>
                  <a:srgbClr val="0070C0"/>
                </a:solidFill>
                <a:latin typeface="orange juice" panose="02000000000000000000"/>
              </a:rPr>
              <a:t>Tel 03/772 35 12</a:t>
            </a:r>
          </a:p>
          <a:p>
            <a:r>
              <a:rPr lang="nl-BE" dirty="0">
                <a:solidFill>
                  <a:srgbClr val="0070C0"/>
                </a:solidFill>
                <a:latin typeface="orange juice" panose="02000000000000000000"/>
              </a:rPr>
              <a:t>e-mail: </a:t>
            </a:r>
            <a:r>
              <a:rPr lang="nl-BE" dirty="0">
                <a:solidFill>
                  <a:srgbClr val="0070C0"/>
                </a:solidFill>
                <a:latin typeface="orange juice" panose="02000000000000000000"/>
                <a:hlinkClick r:id="rId2"/>
              </a:rPr>
              <a:t>info@sintlutgart.be</a:t>
            </a:r>
            <a:endParaRPr lang="nl-BE" dirty="0">
              <a:solidFill>
                <a:srgbClr val="0070C0"/>
              </a:solidFill>
              <a:latin typeface="orange juice" panose="02000000000000000000"/>
            </a:endParaRPr>
          </a:p>
          <a:p>
            <a:r>
              <a:rPr lang="nl-BE" dirty="0">
                <a:solidFill>
                  <a:srgbClr val="0070C0"/>
                </a:solidFill>
                <a:latin typeface="orange juice" panose="02000000000000000000"/>
              </a:rPr>
              <a:t>www.sintlutgart.be</a:t>
            </a:r>
          </a:p>
        </p:txBody>
      </p:sp>
      <p:sp>
        <p:nvSpPr>
          <p:cNvPr id="5" name="Tekstvak 4"/>
          <p:cNvSpPr txBox="1"/>
          <p:nvPr/>
        </p:nvSpPr>
        <p:spPr>
          <a:xfrm>
            <a:off x="792052" y="488504"/>
            <a:ext cx="4753224" cy="1569660"/>
          </a:xfrm>
          <a:prstGeom prst="rect">
            <a:avLst/>
          </a:prstGeom>
          <a:noFill/>
        </p:spPr>
        <p:txBody>
          <a:bodyPr wrap="none" rtlCol="0">
            <a:spAutoFit/>
          </a:bodyPr>
          <a:lstStyle/>
          <a:p>
            <a:pPr algn="r"/>
            <a:r>
              <a:rPr lang="nl-BE" sz="9600" dirty="0">
                <a:solidFill>
                  <a:srgbClr val="0070C0"/>
                </a:solidFill>
                <a:latin typeface="orange juice" panose="02000000000000000000" pitchFamily="2" charset="0"/>
                <a:cs typeface="Agent Orange" panose="00000400000000000000" pitchFamily="2" charset="0"/>
              </a:rPr>
              <a:t>Welkom</a:t>
            </a:r>
          </a:p>
        </p:txBody>
      </p:sp>
      <p:sp>
        <p:nvSpPr>
          <p:cNvPr id="10" name="Afgeronde rechthoek 9"/>
          <p:cNvSpPr/>
          <p:nvPr/>
        </p:nvSpPr>
        <p:spPr>
          <a:xfrm>
            <a:off x="548680" y="2310975"/>
            <a:ext cx="1800200" cy="3266094"/>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3" name="Afgeronde rechthoek 12"/>
          <p:cNvSpPr/>
          <p:nvPr/>
        </p:nvSpPr>
        <p:spPr>
          <a:xfrm>
            <a:off x="2492896" y="2310975"/>
            <a:ext cx="1800200" cy="3266094"/>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4" name="Afgeronde rechthoek 13"/>
          <p:cNvSpPr/>
          <p:nvPr/>
        </p:nvSpPr>
        <p:spPr>
          <a:xfrm>
            <a:off x="4401941" y="2304795"/>
            <a:ext cx="1800200" cy="3266094"/>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pic>
        <p:nvPicPr>
          <p:cNvPr id="3" name="Afbeelding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8955" l="477" r="99045"/>
                    </a14:imgEffect>
                  </a14:imgLayer>
                </a14:imgProps>
              </a:ext>
              <a:ext uri="{28A0092B-C50C-407E-A947-70E740481C1C}">
                <a14:useLocalDpi xmlns:a14="http://schemas.microsoft.com/office/drawing/2010/main" val="0"/>
              </a:ext>
            </a:extLst>
          </a:blip>
          <a:srcRect r="7941"/>
          <a:stretch/>
        </p:blipFill>
        <p:spPr>
          <a:xfrm>
            <a:off x="667226" y="3039910"/>
            <a:ext cx="1603165" cy="2384285"/>
          </a:xfrm>
          <a:prstGeom prst="rect">
            <a:avLst/>
          </a:prstGeom>
        </p:spPr>
      </p:pic>
      <p:pic>
        <p:nvPicPr>
          <p:cNvPr id="6" name="Afbeelding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8" b="98676" l="15428" r="88383"/>
                    </a14:imgEffect>
                  </a14:imgLayer>
                </a14:imgProps>
              </a:ext>
              <a:ext uri="{28A0092B-C50C-407E-A947-70E740481C1C}">
                <a14:useLocalDpi xmlns:a14="http://schemas.microsoft.com/office/drawing/2010/main" val="0"/>
              </a:ext>
            </a:extLst>
          </a:blip>
          <a:srcRect l="15383" r="12110" b="1268"/>
          <a:stretch/>
        </p:blipFill>
        <p:spPr>
          <a:xfrm>
            <a:off x="2824426" y="2864768"/>
            <a:ext cx="1409700" cy="2559427"/>
          </a:xfrm>
          <a:prstGeom prst="rect">
            <a:avLst/>
          </a:prstGeom>
        </p:spPr>
      </p:pic>
      <p:pic>
        <p:nvPicPr>
          <p:cNvPr id="9" name="Afbeelding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833" b="99024" l="19517" r="74164"/>
                    </a14:imgEffect>
                  </a14:imgLayer>
                </a14:imgProps>
              </a:ext>
              <a:ext uri="{28A0092B-C50C-407E-A947-70E740481C1C}">
                <a14:useLocalDpi xmlns:a14="http://schemas.microsoft.com/office/drawing/2010/main" val="0"/>
              </a:ext>
            </a:extLst>
          </a:blip>
          <a:srcRect l="19484" t="2556" r="25141" b="1301"/>
          <a:stretch/>
        </p:blipFill>
        <p:spPr>
          <a:xfrm>
            <a:off x="4524375" y="2219324"/>
            <a:ext cx="1447800" cy="3351565"/>
          </a:xfrm>
          <a:prstGeom prst="rect">
            <a:avLst/>
          </a:prstGeom>
        </p:spPr>
      </p:pic>
      <p:sp>
        <p:nvSpPr>
          <p:cNvPr id="7" name="Tijdelijke aanduiding voor dianummer 6"/>
          <p:cNvSpPr>
            <a:spLocks noGrp="1"/>
          </p:cNvSpPr>
          <p:nvPr>
            <p:ph type="sldNum" sz="quarter" idx="12"/>
          </p:nvPr>
        </p:nvSpPr>
        <p:spPr/>
        <p:txBody>
          <a:bodyPr/>
          <a:lstStyle/>
          <a:p>
            <a:fld id="{5C06DBC5-7A0E-498B-9185-35DC10EE525A}" type="slidenum">
              <a:rPr lang="nl-BE" smtClean="0"/>
              <a:t>1</a:t>
            </a:fld>
            <a:endParaRPr lang="nl-BE"/>
          </a:p>
        </p:txBody>
      </p:sp>
      <p:pic>
        <p:nvPicPr>
          <p:cNvPr id="16" name="Afbeelding 15" descr="C:\Users\Leerkracht\Documents\nieuw logo school (kolvw).PNG"/>
          <p:cNvPicPr/>
          <p:nvPr/>
        </p:nvPicPr>
        <p:blipFill rotWithShape="1">
          <a:blip r:embed="rId9">
            <a:extLst>
              <a:ext uri="{28A0092B-C50C-407E-A947-70E740481C1C}">
                <a14:useLocalDpi xmlns:a14="http://schemas.microsoft.com/office/drawing/2010/main" val="0"/>
              </a:ext>
            </a:extLst>
          </a:blip>
          <a:srcRect l="1985" t="12881" r="62552" b="19592"/>
          <a:stretch/>
        </p:blipFill>
        <p:spPr bwMode="auto">
          <a:xfrm>
            <a:off x="260648" y="5634350"/>
            <a:ext cx="6858000" cy="1658614"/>
          </a:xfrm>
          <a:prstGeom prst="rect">
            <a:avLst/>
          </a:prstGeom>
          <a:noFill/>
          <a:ln>
            <a:noFill/>
          </a:ln>
          <a:extLst>
            <a:ext uri="{53640926-AAD7-44D8-BBD7-CCE9431645EC}">
              <a14:shadowObscured xmlns:a14="http://schemas.microsoft.com/office/drawing/2010/main"/>
            </a:ext>
          </a:extLst>
        </p:spPr>
      </p:pic>
      <p:pic>
        <p:nvPicPr>
          <p:cNvPr id="8" name="Afbeelding 7" descr="SCHOOL"/>
          <p:cNvPicPr/>
          <p:nvPr/>
        </p:nvPicPr>
        <p:blipFill>
          <a:blip r:embed="rId10" cstate="print">
            <a:duotone>
              <a:schemeClr val="accent1">
                <a:shade val="45000"/>
                <a:satMod val="135000"/>
              </a:schemeClr>
              <a:prstClr val="white"/>
            </a:duotone>
          </a:blip>
          <a:srcRect/>
          <a:stretch>
            <a:fillRect/>
          </a:stretch>
        </p:blipFill>
        <p:spPr bwMode="auto">
          <a:xfrm>
            <a:off x="1048591" y="7321154"/>
            <a:ext cx="1152128" cy="1121998"/>
          </a:xfrm>
          <a:prstGeom prst="rect">
            <a:avLst/>
          </a:prstGeom>
          <a:noFill/>
          <a:ln w="9525">
            <a:noFill/>
            <a:miter lim="800000"/>
            <a:headEnd/>
            <a:tailEnd/>
          </a:ln>
        </p:spPr>
      </p:pic>
    </p:spTree>
    <p:extLst>
      <p:ext uri="{BB962C8B-B14F-4D97-AF65-F5344CB8AC3E}">
        <p14:creationId xmlns:p14="http://schemas.microsoft.com/office/powerpoint/2010/main" val="268480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333946">
            <a:off x="4771565" y="4180410"/>
            <a:ext cx="1418635" cy="1838584"/>
          </a:xfrm>
          <a:prstGeom prst="rect">
            <a:avLst/>
          </a:prstGeom>
        </p:spPr>
      </p:pic>
      <p:pic>
        <p:nvPicPr>
          <p:cNvPr id="5" name="Afbeelding 4"/>
          <p:cNvPicPr>
            <a:picLocks noChangeAspect="1"/>
          </p:cNvPicPr>
          <p:nvPr/>
        </p:nvPicPr>
        <p:blipFill>
          <a:blip r:embed="rId3"/>
          <a:stretch>
            <a:fillRect/>
          </a:stretch>
        </p:blipFill>
        <p:spPr>
          <a:xfrm>
            <a:off x="547187" y="590314"/>
            <a:ext cx="1530229" cy="1926503"/>
          </a:xfrm>
          <a:prstGeom prst="rect">
            <a:avLst/>
          </a:prstGeom>
        </p:spPr>
      </p:pic>
      <p:pic>
        <p:nvPicPr>
          <p:cNvPr id="3" name="Picture 2" descr="http://www.colourbox.com/preview/5074658-68969-abc.jpg"/>
          <p:cNvPicPr>
            <a:picLocks noChangeAspect="1" noChangeArrowheads="1"/>
          </p:cNvPicPr>
          <p:nvPr/>
        </p:nvPicPr>
        <p:blipFill rotWithShape="1">
          <a:blip r:embed="rId4">
            <a:biLevel thresh="50000"/>
            <a:extLst>
              <a:ext uri="{BEBA8EAE-BF5A-486C-A8C5-ECC9F3942E4B}">
                <a14:imgProps xmlns:a14="http://schemas.microsoft.com/office/drawing/2010/main">
                  <a14:imgLayer r:embed="rId5">
                    <a14:imgEffect>
                      <a14:backgroundRemoval t="39375" b="61667" l="0" r="17181"/>
                    </a14:imgEffect>
                  </a14:imgLayer>
                </a14:imgProps>
              </a:ext>
              <a:ext uri="{28A0092B-C50C-407E-A947-70E740481C1C}">
                <a14:useLocalDpi xmlns:a14="http://schemas.microsoft.com/office/drawing/2010/main" val="0"/>
              </a:ext>
            </a:extLst>
          </a:blip>
          <a:srcRect t="39707" r="83278" b="39332"/>
          <a:stretch/>
        </p:blipFill>
        <p:spPr bwMode="auto">
          <a:xfrm>
            <a:off x="950749" y="1034453"/>
            <a:ext cx="723106" cy="103822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2306000" y="807431"/>
            <a:ext cx="3577621" cy="2339102"/>
          </a:xfrm>
          <a:prstGeom prst="rect">
            <a:avLst/>
          </a:prstGeom>
          <a:noFill/>
        </p:spPr>
        <p:txBody>
          <a:bodyPr wrap="square" rtlCol="0">
            <a:spAutoFit/>
          </a:bodyPr>
          <a:lstStyle/>
          <a:p>
            <a:r>
              <a:rPr lang="nl-BE" sz="2000" b="1" u="sng" dirty="0">
                <a:latin typeface="Hand writing Mutlu" panose="00002100000000000000" pitchFamily="2" charset="0"/>
              </a:rPr>
              <a:t>Leeruitstappen</a:t>
            </a:r>
          </a:p>
          <a:p>
            <a:endParaRPr lang="nl-BE" sz="2000" b="1" u="sng" dirty="0">
              <a:latin typeface="Hand writing Mutlu" panose="00002100000000000000" pitchFamily="2" charset="0"/>
            </a:endParaRPr>
          </a:p>
          <a:p>
            <a:r>
              <a:rPr lang="nl-BE" sz="1400" dirty="0"/>
              <a:t>Regelmatig trekken wij er met de kinderen op uit.  Wij zijn overtuigd van de waarde van ervaringsgericht onderwijs.</a:t>
            </a:r>
          </a:p>
          <a:p>
            <a:r>
              <a:rPr lang="nl-BE" sz="1400" dirty="0"/>
              <a:t>We plannen leeruitstappen i.v.m. verschillende thema’s die aansluiten bij de lessen uit de klas.</a:t>
            </a:r>
          </a:p>
          <a:p>
            <a:endParaRPr lang="nl-BE" u="sng" dirty="0">
              <a:latin typeface="Hand writing Mutlu" panose="00002100000000000000" pitchFamily="2" charset="0"/>
            </a:endParaRPr>
          </a:p>
          <a:p>
            <a:endParaRPr lang="nl-BE" dirty="0"/>
          </a:p>
        </p:txBody>
      </p:sp>
      <p:sp>
        <p:nvSpPr>
          <p:cNvPr id="9" name="Tekstvak 8"/>
          <p:cNvSpPr txBox="1"/>
          <p:nvPr/>
        </p:nvSpPr>
        <p:spPr>
          <a:xfrm>
            <a:off x="594420" y="2907238"/>
            <a:ext cx="4320480" cy="3108543"/>
          </a:xfrm>
          <a:prstGeom prst="rect">
            <a:avLst/>
          </a:prstGeom>
          <a:noFill/>
        </p:spPr>
        <p:txBody>
          <a:bodyPr wrap="square" rtlCol="0">
            <a:spAutoFit/>
          </a:bodyPr>
          <a:lstStyle/>
          <a:p>
            <a:r>
              <a:rPr lang="nl-BE" sz="2000" b="1" u="sng" dirty="0">
                <a:latin typeface="Hand writing Mutlu" panose="00002100000000000000" pitchFamily="2" charset="0"/>
              </a:rPr>
              <a:t>Leerlingenparlement</a:t>
            </a:r>
          </a:p>
          <a:p>
            <a:endParaRPr lang="nl-BE" u="sng" dirty="0">
              <a:latin typeface="Hand writing Mutlu" panose="00002100000000000000" pitchFamily="2" charset="0"/>
            </a:endParaRPr>
          </a:p>
          <a:p>
            <a:r>
              <a:rPr lang="nl-BE" sz="1400" dirty="0"/>
              <a:t>Onze leerlingen hebben inspraak in het beleid van de school via het leerlingenparlement dat op regelmatige tijdstippen vergadert.</a:t>
            </a:r>
          </a:p>
          <a:p>
            <a:endParaRPr lang="nl-BE" u="sng" dirty="0">
              <a:latin typeface="Hand writing Mutlu" panose="00002100000000000000" pitchFamily="2" charset="0"/>
            </a:endParaRPr>
          </a:p>
          <a:p>
            <a:r>
              <a:rPr lang="nl-BE" sz="2000" b="1" u="sng" dirty="0">
                <a:latin typeface="Hand writing Mutlu" panose="00002100000000000000" pitchFamily="2" charset="0"/>
              </a:rPr>
              <a:t>Maximumfactuur</a:t>
            </a:r>
          </a:p>
          <a:p>
            <a:endParaRPr lang="nl-BE" u="sng" dirty="0">
              <a:latin typeface="Hand writing Mutlu" panose="00002100000000000000" pitchFamily="2" charset="0"/>
            </a:endParaRPr>
          </a:p>
          <a:p>
            <a:r>
              <a:rPr lang="nl-BE" sz="1400" dirty="0"/>
              <a:t>Wij houden ons aan de regelgeving i.v.m. de maximumfactuur. Uitgebreide info vind je in ons schoolreglement.</a:t>
            </a:r>
          </a:p>
          <a:p>
            <a:endParaRPr lang="nl-BE" u="sng" dirty="0">
              <a:latin typeface="Hand writing Mutlu" panose="00002100000000000000" pitchFamily="2" charset="0"/>
            </a:endParaRPr>
          </a:p>
        </p:txBody>
      </p:sp>
      <p:pic>
        <p:nvPicPr>
          <p:cNvPr id="10" name="Picture 2" descr="http://www.colourbox.com/preview/5074658-68969-abc.jpg"/>
          <p:cNvPicPr>
            <a:picLocks noChangeAspect="1" noChangeArrowheads="1"/>
          </p:cNvPicPr>
          <p:nvPr/>
        </p:nvPicPr>
        <p:blipFill rotWithShape="1">
          <a:blip r:embed="rId6">
            <a:grayscl/>
            <a:extLst>
              <a:ext uri="{BEBA8EAE-BF5A-486C-A8C5-ECC9F3942E4B}">
                <a14:imgProps xmlns:a14="http://schemas.microsoft.com/office/drawing/2010/main">
                  <a14:imgLayer r:embed="rId5">
                    <a14:imgEffect>
                      <a14:backgroundRemoval t="39583" b="59375" l="16300" r="41189"/>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6501" t="39900" r="58829" b="40677"/>
          <a:stretch/>
        </p:blipFill>
        <p:spPr bwMode="auto">
          <a:xfrm rot="21117399">
            <a:off x="5160234" y="4524296"/>
            <a:ext cx="958206" cy="864096"/>
          </a:xfrm>
          <a:prstGeom prst="rect">
            <a:avLst/>
          </a:prstGeom>
          <a:noFill/>
          <a:extLst>
            <a:ext uri="{909E8E84-426E-40DD-AFC4-6F175D3DCCD1}">
              <a14:hiddenFill xmlns:a14="http://schemas.microsoft.com/office/drawing/2010/main">
                <a:solidFill>
                  <a:srgbClr val="FFFFFF"/>
                </a:solidFill>
              </a14:hiddenFill>
            </a:ext>
          </a:extLst>
        </p:spPr>
      </p:pic>
      <p:sp>
        <p:nvSpPr>
          <p:cNvPr id="12" name="Afgeronde rechthoek 11"/>
          <p:cNvSpPr/>
          <p:nvPr/>
        </p:nvSpPr>
        <p:spPr>
          <a:xfrm>
            <a:off x="1312301" y="6408226"/>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3" name="Afgeronde rechthoek 12"/>
          <p:cNvSpPr/>
          <p:nvPr/>
        </p:nvSpPr>
        <p:spPr>
          <a:xfrm>
            <a:off x="3494132" y="6432557"/>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pic>
        <p:nvPicPr>
          <p:cNvPr id="15" name="Afbeelding 14"/>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0" b="100000" l="0" r="76580">
                        <a14:foregroundMark x1="55855" y1="60348" x2="55855" y2="60348"/>
                        <a14:foregroundMark x1="58736" y1="60697" x2="58736" y2="60697"/>
                        <a14:foregroundMark x1="59758" y1="61812" x2="59758" y2="61812"/>
                        <a14:foregroundMark x1="61710" y1="62578" x2="61710" y2="62578"/>
                        <a14:foregroundMark x1="64684" y1="62160" x2="64684" y2="62160"/>
                        <a14:foregroundMark x1="66171" y1="62927" x2="66171" y2="62927"/>
                        <a14:foregroundMark x1="68216" y1="63693" x2="68216" y2="63693"/>
                        <a14:foregroundMark x1="69703" y1="64390" x2="72584" y2="71429"/>
                        <a14:foregroundMark x1="73606" y1="67387" x2="73606" y2="67387"/>
                        <a14:foregroundMark x1="68680" y1="65505" x2="70167" y2="75889"/>
                        <a14:foregroundMark x1="21654" y1="60348" x2="21654" y2="60348"/>
                        <a14:foregroundMark x1="19703" y1="60348" x2="19703" y2="60348"/>
                        <a14:foregroundMark x1="16264" y1="60697" x2="16264" y2="60697"/>
                        <a14:foregroundMark x1="15799" y1="60697" x2="15799" y2="60697"/>
                        <a14:foregroundMark x1="12268" y1="61045" x2="12268" y2="61045"/>
                        <a14:foregroundMark x1="11803" y1="61045" x2="11803" y2="61045"/>
                        <a14:foregroundMark x1="8829" y1="61045" x2="8829" y2="61045"/>
                        <a14:foregroundMark x1="7342" y1="61045" x2="7342" y2="61045"/>
                        <a14:foregroundMark x1="4833" y1="61045" x2="4833" y2="61045"/>
                        <a14:foregroundMark x1="4368" y1="58118" x2="4368" y2="58118"/>
                        <a14:foregroundMark x1="8364" y1="57770" x2="8364" y2="57770"/>
                        <a14:foregroundMark x1="8829" y1="57770" x2="8829" y2="57770"/>
                        <a14:foregroundMark x1="10316" y1="57770" x2="10316" y2="57770"/>
                        <a14:foregroundMark x1="11803" y1="57770" x2="11803" y2="57770"/>
                        <a14:foregroundMark x1="10781" y1="62927" x2="10781" y2="62927"/>
                        <a14:foregroundMark x1="10316" y1="64042" x2="10316" y2="64042"/>
                        <a14:foregroundMark x1="70167" y1="65923" x2="70167" y2="65923"/>
                        <a14:foregroundMark x1="69145" y1="68153" x2="69145" y2="68153"/>
                        <a14:foregroundMark x1="36524" y1="87387" x2="36524" y2="87387"/>
                        <a14:foregroundMark x1="36524" y1="89268" x2="36524" y2="89268"/>
                        <a14:foregroundMark x1="36524" y1="90383" x2="36524" y2="90383"/>
                        <a14:foregroundMark x1="36524" y1="92265" x2="36524" y2="92265"/>
                        <a14:foregroundMark x1="36524" y1="93310" x2="36524" y2="93310"/>
                        <a14:foregroundMark x1="36524" y1="94843" x2="36524" y2="94843"/>
                        <a14:foregroundMark x1="36524" y1="95958" x2="36524" y2="95958"/>
                        <a14:foregroundMark x1="37546" y1="96307" x2="37546" y2="96307"/>
                        <a14:foregroundMark x1="39963" y1="95958" x2="39963" y2="95958"/>
                        <a14:foregroundMark x1="40985" y1="95540" x2="40985" y2="95540"/>
                        <a14:foregroundMark x1="41450" y1="95540" x2="41450" y2="95540"/>
                        <a14:foregroundMark x1="24628" y1="86690" x2="24628" y2="86690"/>
                        <a14:foregroundMark x1="24164" y1="88153" x2="24164" y2="88153"/>
                        <a14:foregroundMark x1="23699" y1="90383" x2="23699" y2="90383"/>
                        <a14:foregroundMark x1="23141" y1="91498" x2="23141" y2="91498"/>
                        <a14:foregroundMark x1="21190" y1="91498" x2="21190" y2="91498"/>
                        <a14:foregroundMark x1="17193" y1="89617" x2="17193" y2="89617"/>
                        <a14:backgroundMark x1="5390" y1="9895" x2="5390" y2="9895"/>
                        <a14:backgroundMark x1="11338" y1="91847" x2="11338" y2="91847"/>
                      </a14:backgroundRemoval>
                    </a14:imgEffect>
                    <a14:imgEffect>
                      <a14:sharpenSoften amount="50000"/>
                    </a14:imgEffect>
                  </a14:imgLayer>
                </a14:imgProps>
              </a:ext>
              <a:ext uri="{28A0092B-C50C-407E-A947-70E740481C1C}">
                <a14:useLocalDpi xmlns:a14="http://schemas.microsoft.com/office/drawing/2010/main" val="0"/>
              </a:ext>
            </a:extLst>
          </a:blip>
          <a:srcRect l="2166" r="22926"/>
          <a:stretch/>
        </p:blipFill>
        <p:spPr>
          <a:xfrm>
            <a:off x="3672812" y="6757194"/>
            <a:ext cx="1442840" cy="2568157"/>
          </a:xfrm>
          <a:prstGeom prst="rect">
            <a:avLst/>
          </a:prstGeom>
        </p:spPr>
      </p:pic>
      <p:pic>
        <p:nvPicPr>
          <p:cNvPr id="17" name="Afbeelding 16"/>
          <p:cNvPicPr>
            <a:picLocks noChangeAspect="1"/>
          </p:cNvPicPr>
          <p:nvPr/>
        </p:nvPicPr>
        <p:blipFill rotWithShape="1">
          <a:blip r:embed="rId9" cstate="print">
            <a:grayscl/>
            <a:extLst>
              <a:ext uri="{BEBA8EAE-BF5A-486C-A8C5-ECC9F3942E4B}">
                <a14:imgProps xmlns:a14="http://schemas.microsoft.com/office/drawing/2010/main">
                  <a14:imgLayer r:embed="rId10">
                    <a14:imgEffect>
                      <a14:backgroundRemoval t="0" b="99652" l="7435" r="86989"/>
                    </a14:imgEffect>
                    <a14:imgEffect>
                      <a14:sharpenSoften amount="50000"/>
                    </a14:imgEffect>
                  </a14:imgLayer>
                </a14:imgProps>
              </a:ext>
              <a:ext uri="{28A0092B-C50C-407E-A947-70E740481C1C}">
                <a14:useLocalDpi xmlns:a14="http://schemas.microsoft.com/office/drawing/2010/main" val="0"/>
              </a:ext>
            </a:extLst>
          </a:blip>
          <a:srcRect l="9658" r="14984"/>
          <a:stretch/>
        </p:blipFill>
        <p:spPr>
          <a:xfrm>
            <a:off x="1494490" y="6552104"/>
            <a:ext cx="1623021" cy="2871671"/>
          </a:xfrm>
          <a:prstGeom prst="rect">
            <a:avLst/>
          </a:prstGeom>
        </p:spPr>
      </p:pic>
      <p:sp>
        <p:nvSpPr>
          <p:cNvPr id="4" name="Tekstvak 3"/>
          <p:cNvSpPr txBox="1"/>
          <p:nvPr/>
        </p:nvSpPr>
        <p:spPr>
          <a:xfrm>
            <a:off x="5661248" y="9325351"/>
            <a:ext cx="1025864" cy="369332"/>
          </a:xfrm>
          <a:prstGeom prst="rect">
            <a:avLst/>
          </a:prstGeom>
          <a:noFill/>
        </p:spPr>
        <p:txBody>
          <a:bodyPr wrap="square" rtlCol="0">
            <a:spAutoFit/>
          </a:bodyPr>
          <a:lstStyle/>
          <a:p>
            <a:pPr algn="r"/>
            <a:r>
              <a:rPr lang="nl-BE" dirty="0"/>
              <a:t>            </a:t>
            </a:r>
          </a:p>
        </p:txBody>
      </p:sp>
      <p:sp>
        <p:nvSpPr>
          <p:cNvPr id="6" name="Tijdelijke aanduiding voor dianummer 5"/>
          <p:cNvSpPr>
            <a:spLocks noGrp="1"/>
          </p:cNvSpPr>
          <p:nvPr>
            <p:ph type="sldNum" sz="quarter" idx="12"/>
          </p:nvPr>
        </p:nvSpPr>
        <p:spPr/>
        <p:txBody>
          <a:bodyPr/>
          <a:lstStyle/>
          <a:p>
            <a:fld id="{5C06DBC5-7A0E-498B-9185-35DC10EE525A}" type="slidenum">
              <a:rPr lang="nl-BE" smtClean="0"/>
              <a:t>10</a:t>
            </a:fld>
            <a:endParaRPr lang="nl-BE"/>
          </a:p>
        </p:txBody>
      </p:sp>
    </p:spTree>
    <p:extLst>
      <p:ext uri="{BB962C8B-B14F-4D97-AF65-F5344CB8AC3E}">
        <p14:creationId xmlns:p14="http://schemas.microsoft.com/office/powerpoint/2010/main" val="68473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fgeronde rechthoek 10"/>
          <p:cNvSpPr/>
          <p:nvPr/>
        </p:nvSpPr>
        <p:spPr>
          <a:xfrm>
            <a:off x="4628535" y="543770"/>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9" name="Afgeronde rechthoek 18"/>
          <p:cNvSpPr/>
          <p:nvPr/>
        </p:nvSpPr>
        <p:spPr>
          <a:xfrm>
            <a:off x="871438" y="3952155"/>
            <a:ext cx="5354868" cy="1020193"/>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nl-BE"/>
          </a:p>
        </p:txBody>
      </p:sp>
      <p:sp>
        <p:nvSpPr>
          <p:cNvPr id="2" name="Tijdelijke aanduiding voor dianummer 1"/>
          <p:cNvSpPr>
            <a:spLocks noGrp="1"/>
          </p:cNvSpPr>
          <p:nvPr>
            <p:ph type="sldNum" sz="quarter" idx="12"/>
          </p:nvPr>
        </p:nvSpPr>
        <p:spPr>
          <a:xfrm>
            <a:off x="4914900" y="9057456"/>
            <a:ext cx="1600200" cy="527402"/>
          </a:xfrm>
        </p:spPr>
        <p:txBody>
          <a:bodyPr/>
          <a:lstStyle/>
          <a:p>
            <a:fld id="{5C06DBC5-7A0E-498B-9185-35DC10EE525A}" type="slidenum">
              <a:rPr lang="nl-BE" smtClean="0"/>
              <a:t>11</a:t>
            </a:fld>
            <a:endParaRPr lang="nl-BE"/>
          </a:p>
        </p:txBody>
      </p:sp>
      <p:sp>
        <p:nvSpPr>
          <p:cNvPr id="17" name="Tekstvak 16"/>
          <p:cNvSpPr txBox="1"/>
          <p:nvPr/>
        </p:nvSpPr>
        <p:spPr>
          <a:xfrm>
            <a:off x="835260" y="965430"/>
            <a:ext cx="5514760" cy="2246769"/>
          </a:xfrm>
          <a:prstGeom prst="rect">
            <a:avLst/>
          </a:prstGeom>
          <a:noFill/>
        </p:spPr>
        <p:txBody>
          <a:bodyPr wrap="square" rtlCol="0">
            <a:spAutoFit/>
          </a:bodyPr>
          <a:lstStyle/>
          <a:p>
            <a:r>
              <a:rPr lang="nl-BE" sz="1400" dirty="0"/>
              <a:t>De kleuters en de leerlingen van het 1</a:t>
            </a:r>
            <a:r>
              <a:rPr lang="nl-BE" sz="1400" baseline="30000" dirty="0"/>
              <a:t>ste</a:t>
            </a:r>
            <a:r>
              <a:rPr lang="nl-BE" sz="1400" dirty="0"/>
              <a:t> eten om</a:t>
            </a:r>
          </a:p>
          <a:p>
            <a:r>
              <a:rPr lang="nl-BE" sz="1400" dirty="0"/>
              <a:t>12.15 uur,  de leerlingen van het tweede, </a:t>
            </a:r>
          </a:p>
          <a:p>
            <a:r>
              <a:rPr lang="nl-BE" sz="1400" dirty="0"/>
              <a:t>derde  en vierde leerjaar om 12.30 uur, </a:t>
            </a:r>
          </a:p>
          <a:p>
            <a:r>
              <a:rPr lang="nl-BE" sz="1400" dirty="0"/>
              <a:t>de oudste leerlingen om 12.45 uur.</a:t>
            </a:r>
          </a:p>
          <a:p>
            <a:r>
              <a:rPr lang="nl-BE" sz="1400" dirty="0"/>
              <a:t>De kinderen drinken water uit hun drinkbus.</a:t>
            </a:r>
          </a:p>
          <a:p>
            <a:r>
              <a:rPr lang="nl-BE" sz="1400" dirty="0"/>
              <a:t>In de wintermaanden is er soep.</a:t>
            </a:r>
          </a:p>
          <a:p>
            <a:r>
              <a:rPr lang="nl-BE" sz="1400" dirty="0"/>
              <a:t>Je betaalt 1,50 euro voor het toezicht.</a:t>
            </a:r>
          </a:p>
          <a:p>
            <a:r>
              <a:rPr lang="nl-BE" sz="1400" dirty="0"/>
              <a:t>De betaling van middagtoezicht gebeurt</a:t>
            </a:r>
          </a:p>
          <a:p>
            <a:r>
              <a:rPr lang="nl-BE" sz="1400" dirty="0"/>
              <a:t>met een abonnement per trimester. Wie maar af </a:t>
            </a:r>
          </a:p>
          <a:p>
            <a:r>
              <a:rPr lang="nl-BE" sz="1400" dirty="0"/>
              <a:t>en toe blijft eten, kan een beurtenkaart kopen.</a:t>
            </a:r>
          </a:p>
        </p:txBody>
      </p:sp>
      <p:sp>
        <p:nvSpPr>
          <p:cNvPr id="18" name="Tekstvak 17"/>
          <p:cNvSpPr txBox="1"/>
          <p:nvPr/>
        </p:nvSpPr>
        <p:spPr>
          <a:xfrm>
            <a:off x="1122888" y="3962898"/>
            <a:ext cx="4592112" cy="954107"/>
          </a:xfrm>
          <a:prstGeom prst="rect">
            <a:avLst/>
          </a:prstGeom>
          <a:noFill/>
        </p:spPr>
        <p:txBody>
          <a:bodyPr wrap="square" rtlCol="0">
            <a:spAutoFit/>
          </a:bodyPr>
          <a:lstStyle/>
          <a:p>
            <a:r>
              <a:rPr lang="nl-BE" sz="1400" dirty="0"/>
              <a:t>Onze peuters en 1</a:t>
            </a:r>
            <a:r>
              <a:rPr lang="nl-BE" sz="1400" baseline="30000" dirty="0"/>
              <a:t>ste</a:t>
            </a:r>
            <a:r>
              <a:rPr lang="nl-BE" sz="1400" dirty="0"/>
              <a:t> kleuters die er nood aan hebben, mogen van 12.30 uur tot 13.15 uur wat rusten in onze rustklas. Juf Monique en juf Barbara, onze kinderverzorgsters, houden dan toezicht.</a:t>
            </a:r>
          </a:p>
        </p:txBody>
      </p:sp>
      <p:sp>
        <p:nvSpPr>
          <p:cNvPr id="21" name="Tekstvak 20"/>
          <p:cNvSpPr txBox="1"/>
          <p:nvPr/>
        </p:nvSpPr>
        <p:spPr>
          <a:xfrm>
            <a:off x="692696" y="5188223"/>
            <a:ext cx="4666952" cy="400110"/>
          </a:xfrm>
          <a:prstGeom prst="rect">
            <a:avLst/>
          </a:prstGeom>
          <a:noFill/>
        </p:spPr>
        <p:txBody>
          <a:bodyPr wrap="square" rtlCol="0">
            <a:spAutoFit/>
          </a:bodyPr>
          <a:lstStyle/>
          <a:p>
            <a:r>
              <a:rPr lang="nl-BE" sz="2000" b="1" u="sng" dirty="0">
                <a:latin typeface="Hand writing Mutlu" panose="00002100000000000000" pitchFamily="2" charset="0"/>
              </a:rPr>
              <a:t>M.O.S.: Milieuzorg Op School</a:t>
            </a:r>
          </a:p>
        </p:txBody>
      </p:sp>
      <p:sp>
        <p:nvSpPr>
          <p:cNvPr id="9" name="Tijdelijke aanduiding voor dianummer 1"/>
          <p:cNvSpPr txBox="1">
            <a:spLocks/>
          </p:cNvSpPr>
          <p:nvPr/>
        </p:nvSpPr>
        <p:spPr>
          <a:xfrm>
            <a:off x="4307348" y="3028824"/>
            <a:ext cx="1600200" cy="527402"/>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06DBC5-7A0E-498B-9185-35DC10EE525A}" type="slidenum">
              <a:rPr lang="nl-BE" smtClean="0"/>
              <a:pPr/>
              <a:t>11</a:t>
            </a:fld>
            <a:endParaRPr lang="nl-BE"/>
          </a:p>
        </p:txBody>
      </p:sp>
      <p:pic>
        <p:nvPicPr>
          <p:cNvPr id="10" name="Afbeelding 9"/>
          <p:cNvPicPr>
            <a:picLocks noChangeAspect="1"/>
          </p:cNvPicPr>
          <p:nvPr/>
        </p:nvPicPr>
        <p:blipFill rotWithShape="1">
          <a:blip r:embed="rId3" cstate="print">
            <a:grayscl/>
            <a:extLst>
              <a:ext uri="{BEBA8EAE-BF5A-486C-A8C5-ECC9F3942E4B}">
                <a14:imgProps xmlns:a14="http://schemas.microsoft.com/office/drawing/2010/main">
                  <a14:imgLayer r:embed="rId4">
                    <a14:imgEffect>
                      <a14:backgroundRemoval t="0" b="100000" l="0" r="96933"/>
                    </a14:imgEffect>
                    <a14:imgEffect>
                      <a14:sharpenSoften amount="50000"/>
                    </a14:imgEffect>
                  </a14:imgLayer>
                </a14:imgProps>
              </a:ext>
              <a:ext uri="{28A0092B-C50C-407E-A947-70E740481C1C}">
                <a14:useLocalDpi xmlns:a14="http://schemas.microsoft.com/office/drawing/2010/main" val="0"/>
              </a:ext>
            </a:extLst>
          </a:blip>
          <a:srcRect l="13422" t="993" r="9491" b="1351"/>
          <a:stretch/>
        </p:blipFill>
        <p:spPr>
          <a:xfrm>
            <a:off x="4706506" y="714657"/>
            <a:ext cx="1663767" cy="2810282"/>
          </a:xfrm>
          <a:prstGeom prst="rect">
            <a:avLst/>
          </a:prstGeom>
        </p:spPr>
      </p:pic>
      <p:sp>
        <p:nvSpPr>
          <p:cNvPr id="12" name="Tekstvak 11"/>
          <p:cNvSpPr txBox="1"/>
          <p:nvPr/>
        </p:nvSpPr>
        <p:spPr>
          <a:xfrm>
            <a:off x="850280" y="497922"/>
            <a:ext cx="2385589" cy="400110"/>
          </a:xfrm>
          <a:prstGeom prst="rect">
            <a:avLst/>
          </a:prstGeom>
          <a:noFill/>
        </p:spPr>
        <p:txBody>
          <a:bodyPr wrap="none" rtlCol="0">
            <a:spAutoFit/>
          </a:bodyPr>
          <a:lstStyle/>
          <a:p>
            <a:r>
              <a:rPr lang="nl-BE" sz="2000" b="1" u="sng" dirty="0">
                <a:latin typeface="Hand writing Mutlu" panose="00002100000000000000" pitchFamily="2" charset="0"/>
              </a:rPr>
              <a:t>Middagbewaking</a:t>
            </a:r>
          </a:p>
        </p:txBody>
      </p:sp>
      <p:sp>
        <p:nvSpPr>
          <p:cNvPr id="6" name="Tekstvak 5"/>
          <p:cNvSpPr txBox="1"/>
          <p:nvPr/>
        </p:nvSpPr>
        <p:spPr>
          <a:xfrm>
            <a:off x="692696" y="5619620"/>
            <a:ext cx="5427223" cy="1815882"/>
          </a:xfrm>
          <a:prstGeom prst="rect">
            <a:avLst/>
          </a:prstGeom>
          <a:noFill/>
        </p:spPr>
        <p:txBody>
          <a:bodyPr wrap="square" rtlCol="0">
            <a:spAutoFit/>
          </a:bodyPr>
          <a:lstStyle/>
          <a:p>
            <a:r>
              <a:rPr lang="nl-BE" sz="1400" dirty="0"/>
              <a:t>Onze school levert inspanningen voor natuur en milieu. De kinderen leren bewuste keuzes te maken rond water, energie, afval, mobiliteit en natuur. Ze leren afval beperken en sorteren.</a:t>
            </a:r>
          </a:p>
          <a:p>
            <a:r>
              <a:rPr lang="nl-BE" sz="1400" dirty="0"/>
              <a:t>Enkele voorbeelden: schooltuin, water drinken, composteren, brood-, koeken- en fruitdoosjes. Mama en papa, helpen jullie een handje mee? </a:t>
            </a:r>
          </a:p>
          <a:p>
            <a:r>
              <a:rPr lang="nl-BE" sz="1400" i="1" dirty="0"/>
              <a:t>Z</a:t>
            </a:r>
            <a:r>
              <a:rPr lang="nl-BE" sz="1400" dirty="0"/>
              <a:t>orgen jullie mee voor </a:t>
            </a:r>
            <a:r>
              <a:rPr lang="nl-BE" sz="1400" dirty="0" err="1"/>
              <a:t>genaamtekende</a:t>
            </a:r>
            <a:r>
              <a:rPr lang="nl-BE" sz="1400" dirty="0"/>
              <a:t> koeken- of fruitdoosjes en afvalarme </a:t>
            </a:r>
            <a:r>
              <a:rPr lang="nl-BE" sz="1400" dirty="0" err="1"/>
              <a:t>verjaardagstraktaties</a:t>
            </a:r>
            <a:r>
              <a:rPr lang="nl-BE" sz="1400" dirty="0"/>
              <a:t>? </a:t>
            </a:r>
          </a:p>
          <a:p>
            <a:endParaRPr lang="nl-BE" sz="1400" dirty="0"/>
          </a:p>
        </p:txBody>
      </p:sp>
      <p:sp>
        <p:nvSpPr>
          <p:cNvPr id="13" name="Tekstvak 12"/>
          <p:cNvSpPr txBox="1"/>
          <p:nvPr/>
        </p:nvSpPr>
        <p:spPr>
          <a:xfrm rot="10800000" flipV="1">
            <a:off x="692696" y="7440640"/>
            <a:ext cx="4143294" cy="400110"/>
          </a:xfrm>
          <a:prstGeom prst="rect">
            <a:avLst/>
          </a:prstGeom>
          <a:noFill/>
        </p:spPr>
        <p:txBody>
          <a:bodyPr wrap="square" rtlCol="0">
            <a:spAutoFit/>
          </a:bodyPr>
          <a:lstStyle/>
          <a:p>
            <a:r>
              <a:rPr lang="nl-BE" sz="2000" b="1" u="sng" dirty="0">
                <a:latin typeface="Hand writing Mutlu" panose="00002100000000000000" pitchFamily="2" charset="0"/>
              </a:rPr>
              <a:t>Muzische Vorming</a:t>
            </a:r>
          </a:p>
        </p:txBody>
      </p:sp>
      <p:sp>
        <p:nvSpPr>
          <p:cNvPr id="14" name="Tekstvak 13"/>
          <p:cNvSpPr txBox="1"/>
          <p:nvPr/>
        </p:nvSpPr>
        <p:spPr>
          <a:xfrm>
            <a:off x="698485" y="7894972"/>
            <a:ext cx="5184576" cy="1169551"/>
          </a:xfrm>
          <a:prstGeom prst="rect">
            <a:avLst/>
          </a:prstGeom>
          <a:noFill/>
        </p:spPr>
        <p:txBody>
          <a:bodyPr wrap="square" rtlCol="0">
            <a:spAutoFit/>
          </a:bodyPr>
          <a:lstStyle/>
          <a:p>
            <a:r>
              <a:rPr lang="nl-BE" sz="1400" dirty="0"/>
              <a:t>In de lessen muzische opvoeding werken we aan alle muzische doelen. Regelmatig worden er </a:t>
            </a:r>
            <a:r>
              <a:rPr lang="nl-BE" sz="1400" dirty="0" err="1"/>
              <a:t>klasdoorbrekende</a:t>
            </a:r>
            <a:r>
              <a:rPr lang="nl-BE" sz="1400" dirty="0"/>
              <a:t> creatieve activiteiten georganiseerd.</a:t>
            </a:r>
          </a:p>
          <a:p>
            <a:r>
              <a:rPr lang="nl-BE" sz="1400" dirty="0"/>
              <a:t>Ook tijdens andere klas-, les- en schoolactiviteiten wordt er gewerkt aan de doelstellingen muzische opvoeding.</a:t>
            </a:r>
          </a:p>
        </p:txBody>
      </p:sp>
    </p:spTree>
    <p:extLst>
      <p:ext uri="{BB962C8B-B14F-4D97-AF65-F5344CB8AC3E}">
        <p14:creationId xmlns:p14="http://schemas.microsoft.com/office/powerpoint/2010/main" val="305896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9075">
            <a:off x="4945138" y="832552"/>
            <a:ext cx="1449740" cy="1704752"/>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12</a:t>
            </a:fld>
            <a:endParaRPr lang="nl-BE"/>
          </a:p>
        </p:txBody>
      </p:sp>
      <p:pic>
        <p:nvPicPr>
          <p:cNvPr id="10" name="Picture 2" descr="http://www.colourbox.com/preview/5074658-68969-abc.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40208" b="61042" l="40529" r="60352"/>
                    </a14:imgEffect>
                    <a14:imgEffect>
                      <a14:brightnessContrast bright="20000" contrast="-20000"/>
                    </a14:imgEffect>
                  </a14:imgLayer>
                </a14:imgProps>
              </a:ext>
              <a:ext uri="{28A0092B-C50C-407E-A947-70E740481C1C}">
                <a14:useLocalDpi xmlns:a14="http://schemas.microsoft.com/office/drawing/2010/main" val="0"/>
              </a:ext>
            </a:extLst>
          </a:blip>
          <a:srcRect l="41171" t="41246" r="39666" b="38946"/>
          <a:stretch/>
        </p:blipFill>
        <p:spPr bwMode="auto">
          <a:xfrm rot="835981">
            <a:off x="5280539" y="1254390"/>
            <a:ext cx="778937" cy="92219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629245" y="529753"/>
            <a:ext cx="3765525" cy="400110"/>
          </a:xfrm>
          <a:prstGeom prst="rect">
            <a:avLst/>
          </a:prstGeom>
          <a:noFill/>
        </p:spPr>
        <p:txBody>
          <a:bodyPr wrap="square" rtlCol="0">
            <a:spAutoFit/>
          </a:bodyPr>
          <a:lstStyle/>
          <a:p>
            <a:r>
              <a:rPr lang="nl-BE" sz="2000" b="1" u="sng" dirty="0">
                <a:latin typeface="Hand writing Mutlu" panose="00002100000000000000" pitchFamily="2" charset="0"/>
              </a:rPr>
              <a:t>Nieuwsgierig naar lezen</a:t>
            </a:r>
          </a:p>
        </p:txBody>
      </p:sp>
      <p:sp>
        <p:nvSpPr>
          <p:cNvPr id="13" name="Tekstvak 12"/>
          <p:cNvSpPr txBox="1"/>
          <p:nvPr/>
        </p:nvSpPr>
        <p:spPr>
          <a:xfrm>
            <a:off x="629245" y="1000757"/>
            <a:ext cx="5216021" cy="3108543"/>
          </a:xfrm>
          <a:prstGeom prst="rect">
            <a:avLst/>
          </a:prstGeom>
          <a:noFill/>
        </p:spPr>
        <p:txBody>
          <a:bodyPr wrap="square" rtlCol="0">
            <a:spAutoFit/>
          </a:bodyPr>
          <a:lstStyle/>
          <a:p>
            <a:r>
              <a:rPr lang="nl-NL" sz="1400" dirty="0"/>
              <a:t>We willen kinderen nieuwsgierig maken naar lezen </a:t>
            </a:r>
          </a:p>
          <a:p>
            <a:r>
              <a:rPr lang="nl-NL" sz="1400" dirty="0"/>
              <a:t>zodat ze gemotiveerd zijn om meer te lezen en </a:t>
            </a:r>
          </a:p>
          <a:p>
            <a:r>
              <a:rPr lang="nl-NL" sz="1400" dirty="0"/>
              <a:t>het leuk vinden. Kinderen die veel lezen, ontwikkelen </a:t>
            </a:r>
          </a:p>
          <a:p>
            <a:r>
              <a:rPr lang="nl-NL" sz="1400" dirty="0"/>
              <a:t>meer inzicht in de opbouw van teksten, verbeteren sneller </a:t>
            </a:r>
          </a:p>
          <a:p>
            <a:r>
              <a:rPr lang="nl-NL" sz="1400" dirty="0"/>
              <a:t>hun leesvaardigheid en hebben een rijkere woordenschat. </a:t>
            </a:r>
          </a:p>
          <a:p>
            <a:r>
              <a:rPr lang="nl-NL" sz="1400" dirty="0"/>
              <a:t>L2 tot L6 gaan op regelmatige basis naar de bib om zelf</a:t>
            </a:r>
          </a:p>
          <a:p>
            <a:r>
              <a:rPr lang="nl-NL" sz="1400" dirty="0"/>
              <a:t>boeken te kiezen .</a:t>
            </a:r>
          </a:p>
          <a:p>
            <a:r>
              <a:rPr lang="nl-NL" sz="1400" dirty="0"/>
              <a:t>Wekelijks doen we een twintigtal minuten vrij lezen. </a:t>
            </a:r>
          </a:p>
          <a:p>
            <a:r>
              <a:rPr lang="nl-NL" sz="1400" dirty="0"/>
              <a:t>We doen ook tutorlezen met kinderen van L1 en L5.</a:t>
            </a:r>
          </a:p>
          <a:p>
            <a:r>
              <a:rPr lang="nl-NL" sz="1400" dirty="0"/>
              <a:t>In de kleuterschool houden we wekelijks een ‘boekmoment’ van 15 minuten in de klassen. Tijdens dit moment kijken alle kleuters in een boek naar keuze. Daarna worden er vragen gesteld aan bepaalde kleuters over zijn/haar boek. Zo leggen we de basis voor ‘het boeken lezen’. </a:t>
            </a:r>
          </a:p>
        </p:txBody>
      </p:sp>
      <p:sp>
        <p:nvSpPr>
          <p:cNvPr id="17" name="Tekstvak 16"/>
          <p:cNvSpPr txBox="1"/>
          <p:nvPr/>
        </p:nvSpPr>
        <p:spPr>
          <a:xfrm rot="10800000" flipV="1">
            <a:off x="1876537" y="3832582"/>
            <a:ext cx="3207190" cy="1015663"/>
          </a:xfrm>
          <a:prstGeom prst="rect">
            <a:avLst/>
          </a:prstGeom>
          <a:noFill/>
        </p:spPr>
        <p:txBody>
          <a:bodyPr wrap="square" rtlCol="0">
            <a:spAutoFit/>
          </a:bodyPr>
          <a:lstStyle/>
          <a:p>
            <a:endParaRPr lang="nl-BE" sz="2000" b="1" u="sng" dirty="0">
              <a:latin typeface="Hand writing Mutlu" panose="00002100000000000000" pitchFamily="2" charset="0"/>
            </a:endParaRPr>
          </a:p>
          <a:p>
            <a:endParaRPr lang="nl-BE" sz="2000" b="1" u="sng" dirty="0">
              <a:latin typeface="Hand writing Mutlu" panose="00002100000000000000" pitchFamily="2" charset="0"/>
            </a:endParaRPr>
          </a:p>
          <a:p>
            <a:r>
              <a:rPr lang="nl-BE" sz="2000" b="1" u="sng" dirty="0">
                <a:latin typeface="Hand writing Mutlu" panose="00002100000000000000" pitchFamily="2" charset="0"/>
              </a:rPr>
              <a:t>Opvang</a:t>
            </a:r>
          </a:p>
        </p:txBody>
      </p:sp>
      <p:sp>
        <p:nvSpPr>
          <p:cNvPr id="18" name="Tekstvak 17"/>
          <p:cNvSpPr txBox="1"/>
          <p:nvPr/>
        </p:nvSpPr>
        <p:spPr>
          <a:xfrm>
            <a:off x="1876537" y="4886134"/>
            <a:ext cx="4598268" cy="1169551"/>
          </a:xfrm>
          <a:prstGeom prst="rect">
            <a:avLst/>
          </a:prstGeom>
          <a:noFill/>
        </p:spPr>
        <p:txBody>
          <a:bodyPr wrap="square" rtlCol="0">
            <a:spAutoFit/>
          </a:bodyPr>
          <a:lstStyle/>
          <a:p>
            <a:r>
              <a:rPr lang="nl-BE" sz="1400" dirty="0"/>
              <a:t>Onze schoolopvang ‘De regenboog’ vind je in een lokaal naast de eerste kleuterklassen. </a:t>
            </a:r>
          </a:p>
          <a:p>
            <a:r>
              <a:rPr lang="nl-BE" sz="1400" dirty="0"/>
              <a:t>'s Morgens van 07.00 tot 08.15 uur en 's avonds van 15.45 tot 18.30 uur is er opvang voorzien.</a:t>
            </a:r>
          </a:p>
          <a:p>
            <a:endParaRPr lang="nl-BE" sz="1400" dirty="0"/>
          </a:p>
        </p:txBody>
      </p:sp>
      <p:sp>
        <p:nvSpPr>
          <p:cNvPr id="19" name="Tekstvak 18"/>
          <p:cNvSpPr txBox="1"/>
          <p:nvPr/>
        </p:nvSpPr>
        <p:spPr>
          <a:xfrm>
            <a:off x="716007" y="5765608"/>
            <a:ext cx="5544811" cy="738664"/>
          </a:xfrm>
          <a:prstGeom prst="rect">
            <a:avLst/>
          </a:prstGeom>
          <a:noFill/>
        </p:spPr>
        <p:txBody>
          <a:bodyPr wrap="square" rtlCol="0">
            <a:spAutoFit/>
          </a:bodyPr>
          <a:lstStyle/>
          <a:p>
            <a:r>
              <a:rPr lang="nl-BE" sz="1400" dirty="0"/>
              <a:t>Op woensdagnamiddag is er opvang van 12.15 tot 14.00 uur. </a:t>
            </a:r>
          </a:p>
          <a:p>
            <a:r>
              <a:rPr lang="nl-BE" sz="1400" dirty="0"/>
              <a:t>Op pedagogische studiedagen en vrije dagen wordt er geen opvang georganiseerd.</a:t>
            </a:r>
          </a:p>
        </p:txBody>
      </p:sp>
      <p:sp>
        <p:nvSpPr>
          <p:cNvPr id="20" name="Tekstvak 19"/>
          <p:cNvSpPr txBox="1"/>
          <p:nvPr/>
        </p:nvSpPr>
        <p:spPr>
          <a:xfrm>
            <a:off x="707726" y="6499746"/>
            <a:ext cx="5370341" cy="2031325"/>
          </a:xfrm>
          <a:prstGeom prst="rect">
            <a:avLst/>
          </a:prstGeom>
          <a:noFill/>
        </p:spPr>
        <p:txBody>
          <a:bodyPr wrap="square" rtlCol="0">
            <a:spAutoFit/>
          </a:bodyPr>
          <a:lstStyle/>
          <a:p>
            <a:r>
              <a:rPr lang="nl-BE" sz="1400" dirty="0"/>
              <a:t>Voor de opvang wordt een vergoeding gevraagd. De verrekening gebeurt per factuur.</a:t>
            </a:r>
          </a:p>
          <a:p>
            <a:r>
              <a:rPr lang="nl-BE" sz="1400" dirty="0"/>
              <a:t>De leerlingen van het tweede, derde en vierde leerjaar die nablijven, maken van 15.45 uur tot 16.15 uur hun huiswerk in de avondstudie en spelen daarna in de naschoolse opvang. De ouders van de leerlingen van het vijfde en zesde leerjaar kunnen kiezen tussen een half uur avondstudie of een uur. Leerlingen van het vijfde en zesde leerjaar die tot 16,45 uur (of later) op school moeten blijven, gaan sowieso een uur naar de avondstudie.</a:t>
            </a:r>
          </a:p>
        </p:txBody>
      </p:sp>
      <p:pic>
        <p:nvPicPr>
          <p:cNvPr id="22" name="Afbeelding 21"/>
          <p:cNvPicPr>
            <a:picLocks noChangeAspect="1"/>
          </p:cNvPicPr>
          <p:nvPr/>
        </p:nvPicPr>
        <p:blipFill>
          <a:blip r:embed="rId5" cstate="print">
            <a:extLst>
              <a:ext uri="{BEBA8EAE-BF5A-486C-A8C5-ECC9F3942E4B}">
                <a14:imgProps xmlns:a14="http://schemas.microsoft.com/office/drawing/2010/main">
                  <a14:imgLayer r:embed="rId6">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9523100">
            <a:off x="514290" y="4333844"/>
            <a:ext cx="1281922" cy="1322512"/>
          </a:xfrm>
          <a:prstGeom prst="rect">
            <a:avLst/>
          </a:prstGeom>
        </p:spPr>
      </p:pic>
      <p:pic>
        <p:nvPicPr>
          <p:cNvPr id="23" name="Picture 2" descr="http://www.colourbox.com/preview/5074658-68969-abc.jpg"/>
          <p:cNvPicPr>
            <a:picLocks noChangeAspect="1" noChangeArrowheads="1"/>
          </p:cNvPicPr>
          <p:nvPr/>
        </p:nvPicPr>
        <p:blipFill rotWithShape="1">
          <a:blip r:embed="rId7">
            <a:grayscl/>
            <a:extLst>
              <a:ext uri="{BEBA8EAE-BF5A-486C-A8C5-ECC9F3942E4B}">
                <a14:imgProps xmlns:a14="http://schemas.microsoft.com/office/drawing/2010/main">
                  <a14:imgLayer r:embed="rId4">
                    <a14:imgEffect>
                      <a14:backgroundRemoval t="43542" b="64167" l="61454" r="81278"/>
                    </a14:imgEffect>
                    <a14:imgEffect>
                      <a14:sharpenSoften amount="50000"/>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l="62519" t="43953" r="18740" b="37393"/>
          <a:stretch/>
        </p:blipFill>
        <p:spPr bwMode="auto">
          <a:xfrm rot="20544442">
            <a:off x="760085" y="4478617"/>
            <a:ext cx="790332" cy="90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4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9075">
            <a:off x="4641425" y="5746198"/>
            <a:ext cx="1432402" cy="1684364"/>
          </a:xfrm>
          <a:prstGeom prst="rect">
            <a:avLst/>
          </a:prstGeom>
        </p:spPr>
      </p:pic>
      <p:pic>
        <p:nvPicPr>
          <p:cNvPr id="16" name="Afbeelding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60268">
            <a:off x="752798" y="3158599"/>
            <a:ext cx="1432402" cy="1684364"/>
          </a:xfrm>
          <a:prstGeom prst="rect">
            <a:avLst/>
          </a:prstGeom>
        </p:spPr>
      </p:pic>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9075">
            <a:off x="2377832" y="3249429"/>
            <a:ext cx="1432402" cy="1684364"/>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13</a:t>
            </a:fld>
            <a:endParaRPr lang="nl-BE"/>
          </a:p>
        </p:txBody>
      </p:sp>
      <p:sp>
        <p:nvSpPr>
          <p:cNvPr id="3" name="Tekstvak 2"/>
          <p:cNvSpPr txBox="1"/>
          <p:nvPr/>
        </p:nvSpPr>
        <p:spPr>
          <a:xfrm>
            <a:off x="908720" y="743507"/>
            <a:ext cx="2592288" cy="400110"/>
          </a:xfrm>
          <a:prstGeom prst="rect">
            <a:avLst/>
          </a:prstGeom>
          <a:noFill/>
        </p:spPr>
        <p:txBody>
          <a:bodyPr wrap="square" rtlCol="0">
            <a:spAutoFit/>
          </a:bodyPr>
          <a:lstStyle/>
          <a:p>
            <a:r>
              <a:rPr lang="nl-BE" sz="2000" b="1" u="sng" dirty="0">
                <a:latin typeface="Hand writing Mutlu" panose="00002100000000000000" pitchFamily="2" charset="0"/>
              </a:rPr>
              <a:t>Ouderraad</a:t>
            </a:r>
          </a:p>
        </p:txBody>
      </p:sp>
      <p:sp>
        <p:nvSpPr>
          <p:cNvPr id="4" name="Tekstvak 3"/>
          <p:cNvSpPr txBox="1"/>
          <p:nvPr/>
        </p:nvSpPr>
        <p:spPr>
          <a:xfrm>
            <a:off x="875496" y="1132975"/>
            <a:ext cx="5328592" cy="2031325"/>
          </a:xfrm>
          <a:prstGeom prst="rect">
            <a:avLst/>
          </a:prstGeom>
          <a:noFill/>
        </p:spPr>
        <p:txBody>
          <a:bodyPr wrap="square" rtlCol="0">
            <a:spAutoFit/>
          </a:bodyPr>
          <a:lstStyle/>
          <a:p>
            <a:r>
              <a:rPr lang="nl-BE" sz="1400" dirty="0"/>
              <a:t>Een efficiënt werkende ouderraad vertegenwoordigt de ouders van onze school.</a:t>
            </a:r>
          </a:p>
          <a:p>
            <a:r>
              <a:rPr lang="nl-BE" sz="1400" dirty="0"/>
              <a:t>Alle ouders zijn automatisch lid van de ouderraad.</a:t>
            </a:r>
          </a:p>
          <a:p>
            <a:r>
              <a:rPr lang="nl-BE" sz="1400" dirty="0"/>
              <a:t>De ouderraad organiseert vergaderingen, vormingsavonden, een Halloweenwandeling... </a:t>
            </a:r>
          </a:p>
          <a:p>
            <a:r>
              <a:rPr lang="nl-BE" sz="1400" dirty="0"/>
              <a:t>Zij organiseren samen met het schoolteam het schoolfeestweekend en helpen bij het klussen op de school.</a:t>
            </a:r>
          </a:p>
          <a:p>
            <a:r>
              <a:rPr lang="nl-BE" sz="1400" dirty="0"/>
              <a:t>Interesse? Je kan steeds vrijblijvend een vergadering bijwonen.</a:t>
            </a:r>
          </a:p>
          <a:p>
            <a:r>
              <a:rPr lang="nl-BE" sz="1400" dirty="0"/>
              <a:t>De data van de vergaderingen worden in september doorgegeven.</a:t>
            </a:r>
          </a:p>
        </p:txBody>
      </p:sp>
      <p:pic>
        <p:nvPicPr>
          <p:cNvPr id="5" name="Picture 2" descr="http://www.colourbox.com/preview/5074658-68969-abc.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39375" b="61667" l="81498" r="100000"/>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82626" t="39746" b="39677"/>
          <a:stretch/>
        </p:blipFill>
        <p:spPr bwMode="auto">
          <a:xfrm rot="20546522">
            <a:off x="1101997" y="3459481"/>
            <a:ext cx="734004" cy="995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olourbox.com/preview/5074658-68969-abc.jpg"/>
          <p:cNvPicPr>
            <a:picLocks noChangeAspect="1" noChangeArrowheads="1"/>
          </p:cNvPicPr>
          <p:nvPr/>
        </p:nvPicPr>
        <p:blipFill rotWithShape="1">
          <a:blip r:embed="rId5">
            <a:grayscl/>
            <a:extLst>
              <a:ext uri="{BEBA8EAE-BF5A-486C-A8C5-ECC9F3942E4B}">
                <a14:imgProps xmlns:a14="http://schemas.microsoft.com/office/drawing/2010/main">
                  <a14:imgLayer r:embed="rId4">
                    <a14:imgEffect>
                      <a14:backgroundRemoval t="60625" b="83958" l="0" r="21366"/>
                    </a14:imgEffect>
                    <a14:imgEffect>
                      <a14:sharpenSoften amount="50000"/>
                    </a14:imgEffect>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t="60739" r="78671" b="17530"/>
          <a:stretch/>
        </p:blipFill>
        <p:spPr bwMode="auto">
          <a:xfrm rot="762108">
            <a:off x="2719861" y="3552779"/>
            <a:ext cx="826242" cy="96418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4108266" y="4445706"/>
            <a:ext cx="2492990" cy="400110"/>
          </a:xfrm>
          <a:prstGeom prst="rect">
            <a:avLst/>
          </a:prstGeom>
          <a:noFill/>
        </p:spPr>
        <p:txBody>
          <a:bodyPr wrap="none" rtlCol="0">
            <a:spAutoFit/>
          </a:bodyPr>
          <a:lstStyle/>
          <a:p>
            <a:r>
              <a:rPr lang="nl-BE" sz="2000" b="1" u="sng" dirty="0">
                <a:latin typeface="Hand writing Mutlu" panose="00002100000000000000" pitchFamily="2" charset="0"/>
              </a:rPr>
              <a:t>Qua verzekering</a:t>
            </a:r>
          </a:p>
        </p:txBody>
      </p:sp>
      <p:sp>
        <p:nvSpPr>
          <p:cNvPr id="10" name="Tekstvak 9"/>
          <p:cNvSpPr txBox="1"/>
          <p:nvPr/>
        </p:nvSpPr>
        <p:spPr>
          <a:xfrm>
            <a:off x="836869" y="4871650"/>
            <a:ext cx="5400600" cy="523220"/>
          </a:xfrm>
          <a:prstGeom prst="rect">
            <a:avLst/>
          </a:prstGeom>
          <a:noFill/>
        </p:spPr>
        <p:txBody>
          <a:bodyPr wrap="square" rtlCol="0">
            <a:spAutoFit/>
          </a:bodyPr>
          <a:lstStyle/>
          <a:p>
            <a:r>
              <a:rPr lang="nl-BE" sz="1400" dirty="0"/>
              <a:t>De schoolverzekering dekt de burgerlijke verantwoordelijkheid, ook de terugbetaling van medische, farmaceutische en hospitalisatiekosten.</a:t>
            </a:r>
          </a:p>
        </p:txBody>
      </p:sp>
      <p:pic>
        <p:nvPicPr>
          <p:cNvPr id="12" name="Picture 2" descr="http://www.colourbox.com/preview/5074658-68969-abc.jpg"/>
          <p:cNvPicPr>
            <a:picLocks noChangeAspect="1" noChangeArrowheads="1"/>
          </p:cNvPicPr>
          <p:nvPr/>
        </p:nvPicPr>
        <p:blipFill rotWithShape="1">
          <a:blip r:embed="rId6">
            <a:grayscl/>
            <a:extLst>
              <a:ext uri="{BEBA8EAE-BF5A-486C-A8C5-ECC9F3942E4B}">
                <a14:imgProps xmlns:a14="http://schemas.microsoft.com/office/drawing/2010/main">
                  <a14:imgLayer r:embed="rId4">
                    <a14:imgEffect>
                      <a14:backgroundRemoval t="60000" b="80417" l="21586" r="40969"/>
                    </a14:imgEffect>
                    <a14:imgEffect>
                      <a14:brightnessContrast bright="20000"/>
                    </a14:imgEffect>
                  </a14:imgLayer>
                </a14:imgProps>
              </a:ext>
              <a:ext uri="{28A0092B-C50C-407E-A947-70E740481C1C}">
                <a14:useLocalDpi xmlns:a14="http://schemas.microsoft.com/office/drawing/2010/main" val="0"/>
              </a:ext>
            </a:extLst>
          </a:blip>
          <a:srcRect l="22359" t="60237" r="59359" b="19882"/>
          <a:stretch/>
        </p:blipFill>
        <p:spPr bwMode="auto">
          <a:xfrm>
            <a:off x="4962339" y="6096021"/>
            <a:ext cx="790575" cy="98472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836869" y="5744402"/>
            <a:ext cx="3108543" cy="1015663"/>
          </a:xfrm>
          <a:prstGeom prst="rect">
            <a:avLst/>
          </a:prstGeom>
          <a:noFill/>
        </p:spPr>
        <p:txBody>
          <a:bodyPr wrap="none" rtlCol="0">
            <a:spAutoFit/>
          </a:bodyPr>
          <a:lstStyle/>
          <a:p>
            <a:r>
              <a:rPr lang="nl-BE" sz="2000" b="1" u="sng" dirty="0">
                <a:latin typeface="Hand writing Mutlu" panose="00002100000000000000" pitchFamily="2" charset="0"/>
              </a:rPr>
              <a:t>Rangbegeleiding en </a:t>
            </a:r>
          </a:p>
          <a:p>
            <a:r>
              <a:rPr lang="nl-BE" sz="2000" b="1" u="sng" dirty="0">
                <a:latin typeface="Hand writing Mutlu" panose="00002100000000000000" pitchFamily="2" charset="0"/>
              </a:rPr>
              <a:t>veiligheid aan onze</a:t>
            </a:r>
          </a:p>
          <a:p>
            <a:r>
              <a:rPr lang="nl-BE" sz="2000" b="1" u="sng" dirty="0">
                <a:latin typeface="Hand writing Mutlu" panose="00002100000000000000" pitchFamily="2" charset="0"/>
              </a:rPr>
              <a:t>schoolpoort</a:t>
            </a:r>
          </a:p>
        </p:txBody>
      </p:sp>
      <p:sp>
        <p:nvSpPr>
          <p:cNvPr id="14" name="Tekstvak 13"/>
          <p:cNvSpPr txBox="1"/>
          <p:nvPr/>
        </p:nvSpPr>
        <p:spPr>
          <a:xfrm>
            <a:off x="875496" y="6868587"/>
            <a:ext cx="4877418" cy="1815882"/>
          </a:xfrm>
          <a:prstGeom prst="rect">
            <a:avLst/>
          </a:prstGeom>
          <a:noFill/>
        </p:spPr>
        <p:txBody>
          <a:bodyPr wrap="square" rtlCol="0">
            <a:spAutoFit/>
          </a:bodyPr>
          <a:lstStyle/>
          <a:p>
            <a:r>
              <a:rPr lang="nl-BE" sz="1400" dirty="0"/>
              <a:t>Tussen 8.15 uur en 8.30 uur en om 15.30 uur zorgt</a:t>
            </a:r>
          </a:p>
          <a:p>
            <a:r>
              <a:rPr lang="nl-BE" sz="1400" dirty="0"/>
              <a:t>onze verkeersbrigadier ervoor dat de kinderen veilig</a:t>
            </a:r>
          </a:p>
          <a:p>
            <a:r>
              <a:rPr lang="nl-BE" sz="1400" dirty="0"/>
              <a:t>kunnen oversteken aan de schoolpoort.</a:t>
            </a:r>
          </a:p>
          <a:p>
            <a:endParaRPr lang="nl-BE" sz="1400" dirty="0"/>
          </a:p>
          <a:p>
            <a:r>
              <a:rPr lang="nl-BE" sz="1400" dirty="0"/>
              <a:t>Zorgen de ouders ervoor dat ze hun auto reglementair parkeren of de </a:t>
            </a:r>
            <a:r>
              <a:rPr lang="nl-BE" sz="1400" dirty="0" err="1"/>
              <a:t>kiss’n</a:t>
            </a:r>
            <a:r>
              <a:rPr lang="nl-BE" sz="1400" dirty="0"/>
              <a:t> </a:t>
            </a:r>
            <a:r>
              <a:rPr lang="nl-BE" sz="1400" dirty="0" err="1"/>
              <a:t>ride</a:t>
            </a:r>
            <a:r>
              <a:rPr lang="nl-BE" sz="1400" dirty="0"/>
              <a:t> correct gebruiken? </a:t>
            </a:r>
          </a:p>
          <a:p>
            <a:r>
              <a:rPr lang="nl-BE" sz="1400" dirty="0"/>
              <a:t>Dan creëren we samen een veilige schoolomgeving voor onze kinderen.  </a:t>
            </a:r>
          </a:p>
        </p:txBody>
      </p:sp>
      <p:sp>
        <p:nvSpPr>
          <p:cNvPr id="15" name="Tekstvak 14"/>
          <p:cNvSpPr txBox="1"/>
          <p:nvPr/>
        </p:nvSpPr>
        <p:spPr>
          <a:xfrm>
            <a:off x="875496" y="8618288"/>
            <a:ext cx="5236926" cy="954107"/>
          </a:xfrm>
          <a:prstGeom prst="rect">
            <a:avLst/>
          </a:prstGeom>
          <a:noFill/>
        </p:spPr>
        <p:txBody>
          <a:bodyPr wrap="square" rtlCol="0">
            <a:spAutoFit/>
          </a:bodyPr>
          <a:lstStyle/>
          <a:p>
            <a:r>
              <a:rPr lang="nl-BE" sz="1400" dirty="0" err="1"/>
              <a:t>Voetgangertjes</a:t>
            </a:r>
            <a:r>
              <a:rPr lang="nl-BE" sz="1400" dirty="0"/>
              <a:t> die alleen naar huis mogen, krijgen een toelatingspasje nadat ze een ondertekende toelating van de ouders hebben afgegeven. </a:t>
            </a:r>
          </a:p>
          <a:p>
            <a:r>
              <a:rPr lang="nl-BE" sz="1400" dirty="0"/>
              <a:t>Fietsers gaan steeds mee met de fietsenrij.</a:t>
            </a:r>
          </a:p>
        </p:txBody>
      </p:sp>
    </p:spTree>
    <p:extLst>
      <p:ext uri="{BB962C8B-B14F-4D97-AF65-F5344CB8AC3E}">
        <p14:creationId xmlns:p14="http://schemas.microsoft.com/office/powerpoint/2010/main" val="36635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C06DBC5-7A0E-498B-9185-35DC10EE525A}" type="slidenum">
              <a:rPr lang="nl-BE" smtClean="0"/>
              <a:t>14</a:t>
            </a:fld>
            <a:endParaRPr lang="nl-BE"/>
          </a:p>
        </p:txBody>
      </p:sp>
      <p:pic>
        <p:nvPicPr>
          <p:cNvPr id="4" name="Picture 2" descr="http://www.colourbox.com/preview/5074658-68969-abc.jpg"/>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backgroundRemoval t="60000" b="81667" l="40749" r="59251"/>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42695" t="61199" r="41077" b="19401"/>
          <a:stretch/>
        </p:blipFill>
        <p:spPr bwMode="auto">
          <a:xfrm>
            <a:off x="5130341" y="834516"/>
            <a:ext cx="701774" cy="96090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779375" y="982622"/>
            <a:ext cx="1723549" cy="400110"/>
          </a:xfrm>
          <a:prstGeom prst="rect">
            <a:avLst/>
          </a:prstGeom>
          <a:noFill/>
        </p:spPr>
        <p:txBody>
          <a:bodyPr wrap="none" rtlCol="0">
            <a:spAutoFit/>
          </a:bodyPr>
          <a:lstStyle/>
          <a:p>
            <a:r>
              <a:rPr lang="nl-BE" sz="2000" b="1" u="sng" dirty="0">
                <a:latin typeface="Hand writing Mutlu" panose="00002100000000000000" pitchFamily="2" charset="0"/>
              </a:rPr>
              <a:t>Schooltuin</a:t>
            </a:r>
          </a:p>
        </p:txBody>
      </p:sp>
      <p:sp>
        <p:nvSpPr>
          <p:cNvPr id="6" name="Tekstvak 5"/>
          <p:cNvSpPr txBox="1"/>
          <p:nvPr/>
        </p:nvSpPr>
        <p:spPr>
          <a:xfrm>
            <a:off x="810090" y="1307140"/>
            <a:ext cx="3960440" cy="738664"/>
          </a:xfrm>
          <a:prstGeom prst="rect">
            <a:avLst/>
          </a:prstGeom>
          <a:noFill/>
        </p:spPr>
        <p:txBody>
          <a:bodyPr wrap="square" rtlCol="0">
            <a:spAutoFit/>
          </a:bodyPr>
          <a:lstStyle/>
          <a:p>
            <a:r>
              <a:rPr lang="nl-BE" sz="1400" dirty="0"/>
              <a:t>Wij beschikken over een educatieve schooltuin,  aangelegd in samenwerking met een groep ouders met ‘groene vingers’. </a:t>
            </a:r>
          </a:p>
        </p:txBody>
      </p:sp>
      <p:sp>
        <p:nvSpPr>
          <p:cNvPr id="7" name="Tekstvak 6"/>
          <p:cNvSpPr txBox="1"/>
          <p:nvPr/>
        </p:nvSpPr>
        <p:spPr>
          <a:xfrm>
            <a:off x="801950" y="1934600"/>
            <a:ext cx="4752528" cy="954107"/>
          </a:xfrm>
          <a:prstGeom prst="rect">
            <a:avLst/>
          </a:prstGeom>
          <a:noFill/>
        </p:spPr>
        <p:txBody>
          <a:bodyPr wrap="square" rtlCol="0">
            <a:spAutoFit/>
          </a:bodyPr>
          <a:lstStyle/>
          <a:p>
            <a:r>
              <a:rPr lang="nl-BE" sz="1400" dirty="0"/>
              <a:t>Alle klassen zijn verantwoordelijk voor een deeltje van de tuin. De kinderen krijgen voeling met de natuur o.a. door de verantwoordelijkheid die ze dragen voor ‘hun’ deeltje van de schooltuin.</a:t>
            </a:r>
          </a:p>
        </p:txBody>
      </p:sp>
      <p:sp>
        <p:nvSpPr>
          <p:cNvPr id="8" name="Tekstvak 7"/>
          <p:cNvSpPr txBox="1"/>
          <p:nvPr/>
        </p:nvSpPr>
        <p:spPr>
          <a:xfrm>
            <a:off x="801950" y="3068171"/>
            <a:ext cx="3262432" cy="400110"/>
          </a:xfrm>
          <a:prstGeom prst="rect">
            <a:avLst/>
          </a:prstGeom>
          <a:noFill/>
        </p:spPr>
        <p:txBody>
          <a:bodyPr wrap="none" rtlCol="0">
            <a:spAutoFit/>
          </a:bodyPr>
          <a:lstStyle/>
          <a:p>
            <a:r>
              <a:rPr lang="nl-BE" sz="2000" b="1" u="sng" dirty="0">
                <a:latin typeface="Hand writing Mutlu" panose="00002100000000000000" pitchFamily="2" charset="0"/>
              </a:rPr>
              <a:t>Sociale vaardigheden</a:t>
            </a:r>
          </a:p>
        </p:txBody>
      </p:sp>
      <p:sp>
        <p:nvSpPr>
          <p:cNvPr id="9" name="Tekstvak 8"/>
          <p:cNvSpPr txBox="1"/>
          <p:nvPr/>
        </p:nvSpPr>
        <p:spPr>
          <a:xfrm>
            <a:off x="866515" y="3408894"/>
            <a:ext cx="5202688" cy="1384995"/>
          </a:xfrm>
          <a:prstGeom prst="rect">
            <a:avLst/>
          </a:prstGeom>
          <a:noFill/>
        </p:spPr>
        <p:txBody>
          <a:bodyPr wrap="square" rtlCol="0">
            <a:spAutoFit/>
          </a:bodyPr>
          <a:lstStyle/>
          <a:p>
            <a:r>
              <a:rPr lang="nl-BE" sz="1400" dirty="0"/>
              <a:t>Samenleven, vinden we zeer belangrijk. Er wordt ruim aandacht besteed aan de ontwikkeling van de sociale vaardigheden.</a:t>
            </a:r>
          </a:p>
          <a:p>
            <a:r>
              <a:rPr lang="nl-BE" sz="1400" dirty="0"/>
              <a:t>Daarom werden we een </a:t>
            </a:r>
            <a:r>
              <a:rPr lang="nl-BE" sz="1400" dirty="0" err="1"/>
              <a:t>KiVa</a:t>
            </a:r>
            <a:r>
              <a:rPr lang="nl-BE" sz="1400" dirty="0"/>
              <a:t>-school, een school die ervoor ijvert dat pesten geen kans krijgt.</a:t>
            </a:r>
          </a:p>
          <a:p>
            <a:r>
              <a:rPr lang="nl-BE" sz="1400" dirty="0"/>
              <a:t>Ons </a:t>
            </a:r>
            <a:r>
              <a:rPr lang="nl-BE" sz="1400" dirty="0" err="1"/>
              <a:t>KiVa</a:t>
            </a:r>
            <a:r>
              <a:rPr lang="nl-BE" sz="1400" dirty="0"/>
              <a:t>-team helpt graag kinderen met socio-emotionele problemen of vragen.</a:t>
            </a:r>
          </a:p>
        </p:txBody>
      </p:sp>
      <p:sp>
        <p:nvSpPr>
          <p:cNvPr id="10" name="Tekstvak 9"/>
          <p:cNvSpPr txBox="1"/>
          <p:nvPr/>
        </p:nvSpPr>
        <p:spPr>
          <a:xfrm>
            <a:off x="842460" y="4644894"/>
            <a:ext cx="2082484" cy="707886"/>
          </a:xfrm>
          <a:prstGeom prst="rect">
            <a:avLst/>
          </a:prstGeom>
          <a:noFill/>
        </p:spPr>
        <p:txBody>
          <a:bodyPr wrap="square" rtlCol="0">
            <a:spAutoFit/>
          </a:bodyPr>
          <a:lstStyle/>
          <a:p>
            <a:endParaRPr lang="nl-BE" sz="2000" u="sng" dirty="0">
              <a:latin typeface="Hand writing Mutlu" panose="00002100000000000000" pitchFamily="2" charset="0"/>
            </a:endParaRPr>
          </a:p>
          <a:p>
            <a:r>
              <a:rPr lang="nl-BE" sz="2000" b="1" u="sng" dirty="0">
                <a:latin typeface="Hand writing Mutlu" panose="00002100000000000000" pitchFamily="2" charset="0"/>
              </a:rPr>
              <a:t>Speelplaats</a:t>
            </a:r>
          </a:p>
        </p:txBody>
      </p:sp>
      <p:sp>
        <p:nvSpPr>
          <p:cNvPr id="11" name="Tekstvak 10"/>
          <p:cNvSpPr txBox="1"/>
          <p:nvPr/>
        </p:nvSpPr>
        <p:spPr>
          <a:xfrm>
            <a:off x="853069" y="5420752"/>
            <a:ext cx="4822648" cy="523220"/>
          </a:xfrm>
          <a:prstGeom prst="rect">
            <a:avLst/>
          </a:prstGeom>
          <a:noFill/>
        </p:spPr>
        <p:txBody>
          <a:bodyPr wrap="square" rtlCol="0">
            <a:spAutoFit/>
          </a:bodyPr>
          <a:lstStyle/>
          <a:p>
            <a:r>
              <a:rPr lang="nl-BE" sz="1400" dirty="0"/>
              <a:t>We creëerden de afgelopen jaren, samen met vele ouders, een leuke speelplaats voor onze kinderen. </a:t>
            </a:r>
          </a:p>
        </p:txBody>
      </p:sp>
      <p:sp>
        <p:nvSpPr>
          <p:cNvPr id="12" name="Afgeronde rechthoek 11"/>
          <p:cNvSpPr/>
          <p:nvPr/>
        </p:nvSpPr>
        <p:spPr>
          <a:xfrm>
            <a:off x="949004" y="6746360"/>
            <a:ext cx="2326125" cy="2698737"/>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pic>
        <p:nvPicPr>
          <p:cNvPr id="14" name="Afbeelding 13"/>
          <p:cNvPicPr>
            <a:picLocks noChangeAspect="1"/>
          </p:cNvPicPr>
          <p:nvPr/>
        </p:nvPicPr>
        <p:blipFill>
          <a:blip r:embed="rId4" cstate="print">
            <a:extLst>
              <a:ext uri="{BEBA8EAE-BF5A-486C-A8C5-ECC9F3942E4B}">
                <a14:imgProps xmlns:a14="http://schemas.microsoft.com/office/drawing/2010/main">
                  <a14:imgLayer r:embed="rId5">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9523100">
            <a:off x="4693206" y="471775"/>
            <a:ext cx="1576043" cy="1625945"/>
          </a:xfrm>
          <a:prstGeom prst="rect">
            <a:avLst/>
          </a:prstGeom>
        </p:spPr>
      </p:pic>
      <p:sp>
        <p:nvSpPr>
          <p:cNvPr id="17" name="Afgeronde rechthoek 16"/>
          <p:cNvSpPr/>
          <p:nvPr/>
        </p:nvSpPr>
        <p:spPr>
          <a:xfrm>
            <a:off x="3517276" y="6746360"/>
            <a:ext cx="2326125" cy="266429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pic>
        <p:nvPicPr>
          <p:cNvPr id="18" name="Afbeelding 17"/>
          <p:cNvPicPr>
            <a:picLocks noChangeAspect="1"/>
          </p:cNvPicPr>
          <p:nvPr/>
        </p:nvPicPr>
        <p:blipFill>
          <a:blip r:embed="rId6" cstate="print">
            <a:grayscl/>
            <a:extLst>
              <a:ext uri="{BEBA8EAE-BF5A-486C-A8C5-ECC9F3942E4B}">
                <a14:imgProps xmlns:a14="http://schemas.microsoft.com/office/drawing/2010/main">
                  <a14:imgLayer r:embed="rId7">
                    <a14:imgEffect>
                      <a14:backgroundRemoval t="0" b="100000" l="0" r="100000">
                        <a14:foregroundMark x1="29740" y1="9338" x2="39219" y2="6620"/>
                        <a14:foregroundMark x1="54554" y1="18049" x2="55019" y2="9756"/>
                        <a14:foregroundMark x1="42379" y1="2648" x2="47119" y2="2648"/>
                        <a14:foregroundMark x1="29275" y1="96585" x2="41357" y2="94216"/>
                        <a14:foregroundMark x1="36617" y1="12125" x2="36617" y2="12125"/>
                        <a14:foregroundMark x1="46654" y1="12544" x2="46654" y2="12544"/>
                        <a14:foregroundMark x1="51394" y1="94216" x2="51394" y2="94216"/>
                        <a14:foregroundMark x1="37471" y1="78830" x2="37471" y2="78830"/>
                        <a14:foregroundMark x1="52644" y1="80379" x2="52644" y2="80379"/>
                        <a14:backgroundMark x1="81877" y1="15261" x2="81877" y2="15261"/>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865343" y="6820457"/>
            <a:ext cx="1810374" cy="2413831"/>
          </a:xfrm>
          <a:prstGeom prst="rect">
            <a:avLst/>
          </a:prstGeom>
        </p:spPr>
      </p:pic>
      <p:pic>
        <p:nvPicPr>
          <p:cNvPr id="19" name="Afbeelding 18"/>
          <p:cNvPicPr>
            <a:picLocks noChangeAspect="1"/>
          </p:cNvPicPr>
          <p:nvPr/>
        </p:nvPicPr>
        <p:blipFill rotWithShape="1">
          <a:blip r:embed="rId8" cstate="print">
            <a:grayscl/>
            <a:extLst>
              <a:ext uri="{BEBA8EAE-BF5A-486C-A8C5-ECC9F3942E4B}">
                <a14:imgProps xmlns:a14="http://schemas.microsoft.com/office/drawing/2010/main">
                  <a14:imgLayer r:embed="rId9">
                    <a14:imgEffect>
                      <a14:backgroundRemoval t="5645" b="100000" l="0" r="100000">
                        <a14:foregroundMark x1="58550" y1="98537" x2="58550" y2="98537"/>
                        <a14:foregroundMark x1="34572" y1="94774" x2="34572" y2="94774"/>
                        <a14:foregroundMark x1="39126" y1="88432" x2="39126" y2="88432"/>
                        <a14:foregroundMark x1="39126" y1="86202" x2="39126" y2="86202"/>
                        <a14:foregroundMark x1="39126" y1="84669" x2="39126" y2="84669"/>
                        <a14:foregroundMark x1="39126" y1="82439" x2="39126" y2="82439"/>
                        <a14:foregroundMark x1="39591" y1="80906" x2="39591" y2="80906"/>
                        <a14:foregroundMark x1="41078" y1="78676" x2="41078" y2="78676"/>
                        <a14:foregroundMark x1="42100" y1="77561" x2="42100" y2="77561"/>
                        <a14:foregroundMark x1="43587" y1="76794" x2="43587" y2="76794"/>
                        <a14:foregroundMark x1="44610" y1="74564" x2="44610" y2="74564"/>
                        <a14:foregroundMark x1="43587" y1="73101" x2="43587" y2="73101"/>
                        <a14:foregroundMark x1="35595" y1="89199" x2="35595" y2="89199"/>
                        <a14:foregroundMark x1="35130" y1="88432" x2="35130" y2="88432"/>
                        <a14:foregroundMark x1="33643" y1="88432" x2="33643" y2="88432"/>
                        <a14:foregroundMark x1="32156" y1="88432" x2="32156" y2="88432"/>
                        <a14:foregroundMark x1="30576" y1="88432" x2="30576" y2="88432"/>
                        <a14:foregroundMark x1="29647" y1="89199" x2="29647" y2="89199"/>
                        <a14:foregroundMark x1="28625" y1="90662" x2="28625" y2="90662"/>
                        <a14:foregroundMark x1="28625" y1="91429" x2="28625" y2="91429"/>
                        <a14:foregroundMark x1="28625" y1="92544" x2="28625" y2="92544"/>
                        <a14:foregroundMark x1="28625" y1="93659" x2="28625" y2="93659"/>
                        <a14:foregroundMark x1="28625" y1="94425" x2="28625" y2="95540"/>
                        <a14:foregroundMark x1="29089" y1="95889" x2="29089" y2="95889"/>
                        <a14:foregroundMark x1="29089" y1="96307" x2="29089" y2="96307"/>
                        <a14:foregroundMark x1="29647" y1="97422" x2="29647" y2="97422"/>
                        <a14:foregroundMark x1="61524" y1="97003" x2="61524" y2="97003"/>
                        <a14:foregroundMark x1="61059" y1="95889" x2="61059" y2="95889"/>
                        <a14:foregroundMark x1="60037" y1="94425" x2="60037" y2="94425"/>
                        <a14:foregroundMark x1="60037" y1="93659" x2="60037" y2="93659"/>
                        <a14:foregroundMark x1="60037" y1="92892" x2="60037" y2="92892"/>
                        <a14:foregroundMark x1="60037" y1="91777" x2="60037" y2="91777"/>
                        <a14:foregroundMark x1="59572" y1="90314" x2="59572" y2="90314"/>
                        <a14:foregroundMark x1="59572" y1="89895" x2="59572" y2="88780"/>
                        <a14:foregroundMark x1="59572" y1="88780" x2="59572" y2="88780"/>
                        <a14:foregroundMark x1="59572" y1="88014" x2="59572" y2="88014"/>
                        <a14:foregroundMark x1="60037" y1="88014" x2="60037" y2="88014"/>
                        <a14:foregroundMark x1="60595" y1="86202" x2="60595" y2="86202"/>
                        <a14:foregroundMark x1="61059" y1="85436" x2="61059" y2="85436"/>
                        <a14:foregroundMark x1="61059" y1="84669" x2="61059" y2="84669"/>
                        <a14:foregroundMark x1="60595" y1="84321" x2="60595" y2="84321"/>
                        <a14:foregroundMark x1="60037" y1="83554" x2="60037" y2="83554"/>
                        <a14:foregroundMark x1="59108" y1="82787" x2="59108" y2="82787"/>
                        <a14:foregroundMark x1="59108" y1="82439" x2="59108" y2="82439"/>
                        <a14:foregroundMark x1="58086" y1="81672" x2="58086" y2="81672"/>
                        <a14:foregroundMark x1="57528" y1="81324" x2="57528" y2="81324"/>
                        <a14:foregroundMark x1="56041" y1="79791" x2="56041" y2="79791"/>
                        <a14:foregroundMark x1="56041" y1="79791" x2="56041" y2="79791"/>
                        <a14:foregroundMark x1="55112" y1="78328" x2="55112" y2="78328"/>
                        <a14:foregroundMark x1="55112" y1="76794" x2="55112" y2="76794"/>
                        <a14:foregroundMark x1="56041" y1="77561" x2="56041" y2="77561"/>
                        <a14:foregroundMark x1="56041" y1="77213" x2="56041" y2="77213"/>
                        <a14:foregroundMark x1="56041" y1="76098" x2="56041" y2="76098"/>
                        <a14:foregroundMark x1="56041" y1="75679" x2="56041" y2="75679"/>
                        <a14:foregroundMark x1="55576" y1="74564" x2="55576" y2="74564"/>
                        <a14:foregroundMark x1="55576" y1="74564" x2="55576" y2="74564"/>
                        <a14:foregroundMark x1="55576" y1="73449" x2="55576" y2="73449"/>
                        <a14:foregroundMark x1="59572" y1="47596" x2="59572" y2="47596"/>
                        <a14:foregroundMark x1="61059" y1="47596" x2="61059" y2="47596"/>
                        <a14:foregroundMark x1="63569" y1="46481" x2="63569" y2="46481"/>
                        <a14:foregroundMark x1="66543" y1="46481" x2="66543" y2="46481"/>
                        <a14:foregroundMark x1="68030" y1="46132" x2="68030" y2="46132"/>
                        <a14:foregroundMark x1="70539" y1="46132" x2="70539" y2="46132"/>
                        <a14:foregroundMark x1="72026" y1="46132" x2="72026" y2="46132"/>
                        <a14:foregroundMark x1="76022" y1="46481" x2="76022" y2="46481"/>
                        <a14:foregroundMark x1="78532" y1="46481" x2="78532" y2="46481"/>
                        <a14:foregroundMark x1="81506" y1="46481" x2="81506" y2="46481"/>
                        <a14:foregroundMark x1="85037" y1="46481" x2="85037" y2="46481"/>
                        <a14:foregroundMark x1="87546" y1="46481" x2="87546" y2="46481"/>
                        <a14:foregroundMark x1="90985" y1="46481" x2="90985" y2="46481"/>
                        <a14:foregroundMark x1="93494" y1="46481" x2="93494" y2="46481"/>
                        <a14:foregroundMark x1="94517" y1="47596" x2="94517" y2="47596"/>
                        <a14:foregroundMark x1="96468" y1="47247" x2="96468" y2="47247"/>
                        <a14:foregroundMark x1="92472" y1="43136" x2="92472" y2="43136"/>
                        <a14:foregroundMark x1="89963" y1="49129" x2="89963" y2="49129"/>
                        <a14:foregroundMark x1="93494" y1="50244" x2="93494" y2="50244"/>
                        <a14:foregroundMark x1="3625" y1="52474" x2="3625" y2="52474"/>
                        <a14:foregroundMark x1="20632" y1="51707" x2="20632" y2="51707"/>
                        <a14:foregroundMark x1="26115" y1="51707" x2="26115" y2="51707"/>
                        <a14:foregroundMark x1="31134" y1="51359" x2="31134" y2="51359"/>
                        <a14:foregroundMark x1="6134" y1="47596" x2="6134" y2="47596"/>
                        <a14:foregroundMark x1="5204" y1="52892" x2="5204" y2="52892"/>
                        <a14:foregroundMark x1="6691" y1="55819" x2="6691" y2="55819"/>
                        <a14:foregroundMark x1="2138" y1="54355" x2="2138" y2="54355"/>
                        <a14:foregroundMark x1="7625" y1="52451" x2="7625" y2="52451"/>
                        <a14:foregroundMark x1="10675" y1="51307" x2="10675" y2="51307"/>
                        <a14:foregroundMark x1="11111" y1="51307" x2="11111" y2="51307"/>
                        <a14:foregroundMark x1="14161" y1="51307" x2="14161" y2="51307"/>
                        <a14:foregroundMark x1="15686" y1="51307" x2="15686" y2="51307"/>
                        <a14:foregroundMark x1="17211" y1="51307" x2="17211" y2="51307"/>
                        <a14:foregroundMark x1="19172" y1="51797" x2="19172" y2="51797"/>
                        <a14:foregroundMark x1="23529" y1="51307" x2="23529" y2="51307"/>
                        <a14:foregroundMark x1="2179" y1="49183" x2="2179" y2="49183"/>
                        <a14:backgroundMark x1="84480" y1="33380" x2="84480" y2="33380"/>
                        <a14:backgroundMark x1="51580" y1="86202" x2="51580" y2="86202"/>
                        <a14:backgroundMark x1="51580" y1="85784" x2="51580" y2="85784"/>
                        <a14:backgroundMark x1="90985" y1="75679" x2="90985" y2="75679"/>
                        <a14:backgroundMark x1="77509" y1="67456" x2="77509" y2="67456"/>
                        <a14:backgroundMark x1="46097" y1="92892" x2="46097" y2="92892"/>
                        <a14:backgroundMark x1="85037" y1="87317" x2="85037" y2="87317"/>
                        <a14:backgroundMark x1="81046" y1="58170" x2="81046" y2="58170"/>
                      </a14:backgroundRemoval>
                    </a14:imgEffect>
                    <a14:imgEffect>
                      <a14:sharpenSoften amount="50000"/>
                    </a14:imgEffect>
                  </a14:imgLayer>
                </a14:imgProps>
              </a:ext>
              <a:ext uri="{28A0092B-C50C-407E-A947-70E740481C1C}">
                <a14:useLocalDpi xmlns:a14="http://schemas.microsoft.com/office/drawing/2010/main" val="0"/>
              </a:ext>
            </a:extLst>
          </a:blip>
          <a:srcRect t="6072"/>
          <a:stretch/>
        </p:blipFill>
        <p:spPr>
          <a:xfrm>
            <a:off x="1232088" y="6775282"/>
            <a:ext cx="1908618" cy="2390303"/>
          </a:xfrm>
          <a:prstGeom prst="rect">
            <a:avLst/>
          </a:prstGeom>
        </p:spPr>
      </p:pic>
    </p:spTree>
    <p:extLst>
      <p:ext uri="{BB962C8B-B14F-4D97-AF65-F5344CB8AC3E}">
        <p14:creationId xmlns:p14="http://schemas.microsoft.com/office/powerpoint/2010/main" val="53101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9075">
            <a:off x="4793650" y="4348453"/>
            <a:ext cx="1432402" cy="1684364"/>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15</a:t>
            </a:fld>
            <a:endParaRPr lang="nl-BE"/>
          </a:p>
        </p:txBody>
      </p:sp>
      <p:sp>
        <p:nvSpPr>
          <p:cNvPr id="3" name="Tekstvak 2"/>
          <p:cNvSpPr txBox="1"/>
          <p:nvPr/>
        </p:nvSpPr>
        <p:spPr>
          <a:xfrm>
            <a:off x="740650" y="650485"/>
            <a:ext cx="2883087" cy="400110"/>
          </a:xfrm>
          <a:prstGeom prst="rect">
            <a:avLst/>
          </a:prstGeom>
          <a:noFill/>
        </p:spPr>
        <p:txBody>
          <a:bodyPr wrap="square" rtlCol="0">
            <a:spAutoFit/>
          </a:bodyPr>
          <a:lstStyle/>
          <a:p>
            <a:r>
              <a:rPr lang="nl-BE" sz="2000" b="1" u="sng" dirty="0">
                <a:latin typeface="Hand writing Mutlu" panose="00002100000000000000" pitchFamily="2" charset="0"/>
              </a:rPr>
              <a:t>Sport op school</a:t>
            </a:r>
          </a:p>
        </p:txBody>
      </p:sp>
      <p:sp>
        <p:nvSpPr>
          <p:cNvPr id="5" name="Tekstvak 4"/>
          <p:cNvSpPr txBox="1"/>
          <p:nvPr/>
        </p:nvSpPr>
        <p:spPr>
          <a:xfrm>
            <a:off x="781938" y="4448944"/>
            <a:ext cx="1415772" cy="400110"/>
          </a:xfrm>
          <a:prstGeom prst="rect">
            <a:avLst/>
          </a:prstGeom>
          <a:noFill/>
        </p:spPr>
        <p:txBody>
          <a:bodyPr wrap="none" rtlCol="0">
            <a:spAutoFit/>
          </a:bodyPr>
          <a:lstStyle/>
          <a:p>
            <a:r>
              <a:rPr lang="nl-BE" sz="2000" b="1" u="sng" dirty="0">
                <a:latin typeface="Hand writing Mutlu" panose="00002100000000000000" pitchFamily="2" charset="0"/>
              </a:rPr>
              <a:t>Talenten</a:t>
            </a:r>
          </a:p>
        </p:txBody>
      </p:sp>
      <p:sp>
        <p:nvSpPr>
          <p:cNvPr id="7" name="Tekstvak 6"/>
          <p:cNvSpPr txBox="1"/>
          <p:nvPr/>
        </p:nvSpPr>
        <p:spPr>
          <a:xfrm>
            <a:off x="3512958" y="6681192"/>
            <a:ext cx="2954655" cy="707886"/>
          </a:xfrm>
          <a:prstGeom prst="rect">
            <a:avLst/>
          </a:prstGeom>
          <a:noFill/>
        </p:spPr>
        <p:txBody>
          <a:bodyPr wrap="none" rtlCol="0">
            <a:spAutoFit/>
          </a:bodyPr>
          <a:lstStyle/>
          <a:p>
            <a:r>
              <a:rPr lang="nl-BE" sz="2000" b="1" u="sng" dirty="0">
                <a:latin typeface="Hand writing Mutlu" panose="00002100000000000000" pitchFamily="2" charset="0"/>
              </a:rPr>
              <a:t>Theater- en </a:t>
            </a:r>
          </a:p>
          <a:p>
            <a:r>
              <a:rPr lang="nl-BE" sz="2000" b="1" u="sng" dirty="0">
                <a:latin typeface="Hand writing Mutlu" panose="00002100000000000000" pitchFamily="2" charset="0"/>
              </a:rPr>
              <a:t>filmvoorstellingen</a:t>
            </a:r>
          </a:p>
        </p:txBody>
      </p:sp>
      <p:sp>
        <p:nvSpPr>
          <p:cNvPr id="8" name="Tekstvak 7"/>
          <p:cNvSpPr txBox="1"/>
          <p:nvPr/>
        </p:nvSpPr>
        <p:spPr>
          <a:xfrm>
            <a:off x="740650" y="1037167"/>
            <a:ext cx="5544616" cy="3108543"/>
          </a:xfrm>
          <a:prstGeom prst="rect">
            <a:avLst/>
          </a:prstGeom>
          <a:noFill/>
        </p:spPr>
        <p:txBody>
          <a:bodyPr wrap="square" rtlCol="0">
            <a:spAutoFit/>
          </a:bodyPr>
          <a:lstStyle/>
          <a:p>
            <a:r>
              <a:rPr lang="nl-BE" sz="1400" dirty="0"/>
              <a:t>Onze school is een sportieve school. </a:t>
            </a:r>
          </a:p>
          <a:p>
            <a:r>
              <a:rPr lang="nl-BE" sz="1400" dirty="0"/>
              <a:t>De turnlessen worden gegeven door leerkrachten </a:t>
            </a:r>
            <a:r>
              <a:rPr lang="nl-BE" sz="1400" dirty="0" err="1"/>
              <a:t>kleuterturnen</a:t>
            </a:r>
            <a:r>
              <a:rPr lang="nl-BE" sz="1400" dirty="0"/>
              <a:t> en lichamelijke opvoeding in een mooie ruime sportzaal. </a:t>
            </a:r>
          </a:p>
          <a:p>
            <a:r>
              <a:rPr lang="nl-BE" sz="1400" dirty="0"/>
              <a:t>De grote leerlingen maken ook gebruik van de sporthal ‘De Klavers’.</a:t>
            </a:r>
          </a:p>
          <a:p>
            <a:r>
              <a:rPr lang="nl-BE" sz="1400" dirty="0"/>
              <a:t>Onze leerlingen van het 1</a:t>
            </a:r>
            <a:r>
              <a:rPr lang="nl-BE" sz="1400" baseline="30000" dirty="0"/>
              <a:t>ste</a:t>
            </a:r>
            <a:r>
              <a:rPr lang="nl-BE" sz="1400" dirty="0"/>
              <a:t> tot het 3</a:t>
            </a:r>
            <a:r>
              <a:rPr lang="nl-BE" sz="1400" baseline="30000" dirty="0"/>
              <a:t>de</a:t>
            </a:r>
            <a:r>
              <a:rPr lang="nl-BE" sz="1400" dirty="0"/>
              <a:t> leerjaar gaan ook zwemmen. Deze zwemlessen gaan door in het zwembad van Temse.</a:t>
            </a:r>
          </a:p>
          <a:p>
            <a:r>
              <a:rPr lang="nl-BE" sz="1400" dirty="0"/>
              <a:t>Jaarlijks worden twee sportdagen georganiseerd.</a:t>
            </a:r>
          </a:p>
          <a:p>
            <a:r>
              <a:rPr lang="nl-BE" sz="1400" dirty="0"/>
              <a:t>We maken ook regelmatig gebruik van het aanbod van de Vlaamse Sportfederatie.</a:t>
            </a:r>
          </a:p>
          <a:p>
            <a:r>
              <a:rPr lang="nl-BE" sz="1400" dirty="0"/>
              <a:t>Samen met de leerkrachten wordt er buiten de lesuren getraind voor netbal, lopen…</a:t>
            </a:r>
          </a:p>
          <a:p>
            <a:r>
              <a:rPr lang="nl-BE" sz="1400" dirty="0"/>
              <a:t>Onze leerlingen nemen ook deel aan heel wat buitenschoolse sportactiviteiten zoals netbaltornooien, dansnamiddagen, loopwedstrijden…</a:t>
            </a:r>
          </a:p>
        </p:txBody>
      </p:sp>
      <p:pic>
        <p:nvPicPr>
          <p:cNvPr id="10" name="Picture 2" descr="http://www.colourbox.com/preview/5074658-68969-abc.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60625" b="82500" l="59031" r="79956"/>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59584" t="61583" r="20208" b="18801"/>
          <a:stretch/>
        </p:blipFill>
        <p:spPr bwMode="auto">
          <a:xfrm rot="730981">
            <a:off x="5072916" y="4704860"/>
            <a:ext cx="873869" cy="97155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773938" y="4822199"/>
            <a:ext cx="3504114" cy="523220"/>
          </a:xfrm>
          <a:prstGeom prst="rect">
            <a:avLst/>
          </a:prstGeom>
          <a:noFill/>
        </p:spPr>
        <p:txBody>
          <a:bodyPr wrap="square" rtlCol="0">
            <a:spAutoFit/>
          </a:bodyPr>
          <a:lstStyle/>
          <a:p>
            <a:r>
              <a:rPr lang="nl-BE" sz="1400" dirty="0"/>
              <a:t>Elk kind heeft zijn/haar talenten. </a:t>
            </a:r>
          </a:p>
          <a:p>
            <a:r>
              <a:rPr lang="nl-BE" sz="1400" dirty="0"/>
              <a:t>Wij willen op zoek gaan naar ieders talenten. </a:t>
            </a:r>
          </a:p>
        </p:txBody>
      </p:sp>
      <p:sp>
        <p:nvSpPr>
          <p:cNvPr id="12" name="Tekstvak 11"/>
          <p:cNvSpPr txBox="1"/>
          <p:nvPr/>
        </p:nvSpPr>
        <p:spPr>
          <a:xfrm>
            <a:off x="781938" y="5283244"/>
            <a:ext cx="3504114" cy="738664"/>
          </a:xfrm>
          <a:prstGeom prst="rect">
            <a:avLst/>
          </a:prstGeom>
          <a:noFill/>
        </p:spPr>
        <p:txBody>
          <a:bodyPr wrap="square" rtlCol="0">
            <a:spAutoFit/>
          </a:bodyPr>
          <a:lstStyle/>
          <a:p>
            <a:r>
              <a:rPr lang="nl-BE" sz="1400" dirty="0"/>
              <a:t>We willen de kinderen helpen</a:t>
            </a:r>
          </a:p>
          <a:p>
            <a:r>
              <a:rPr lang="nl-BE" sz="1400" dirty="0"/>
              <a:t>hun talenten te ontdekken, te gebruiken, te stretchen. </a:t>
            </a:r>
          </a:p>
        </p:txBody>
      </p:sp>
      <p:sp>
        <p:nvSpPr>
          <p:cNvPr id="13" name="Tekstvak 12"/>
          <p:cNvSpPr txBox="1"/>
          <p:nvPr/>
        </p:nvSpPr>
        <p:spPr>
          <a:xfrm>
            <a:off x="3512958" y="7401272"/>
            <a:ext cx="2526503" cy="1815882"/>
          </a:xfrm>
          <a:prstGeom prst="rect">
            <a:avLst/>
          </a:prstGeom>
          <a:noFill/>
        </p:spPr>
        <p:txBody>
          <a:bodyPr wrap="square" rtlCol="0">
            <a:spAutoFit/>
          </a:bodyPr>
          <a:lstStyle/>
          <a:p>
            <a:r>
              <a:rPr lang="nl-BE" sz="1400" dirty="0"/>
              <a:t>Theater-, muziek- en filmvoorstellingen zijn een aangename afwisseling in de loop van het schooljaar en passen in het kader van de culturele en muzische  opvoeding. </a:t>
            </a:r>
          </a:p>
          <a:p>
            <a:endParaRPr lang="nl-BE" sz="1400" dirty="0"/>
          </a:p>
        </p:txBody>
      </p:sp>
      <p:sp>
        <p:nvSpPr>
          <p:cNvPr id="4" name="Tekstvak 3"/>
          <p:cNvSpPr txBox="1"/>
          <p:nvPr/>
        </p:nvSpPr>
        <p:spPr>
          <a:xfrm>
            <a:off x="769374" y="5937929"/>
            <a:ext cx="5064614" cy="523220"/>
          </a:xfrm>
          <a:prstGeom prst="rect">
            <a:avLst/>
          </a:prstGeom>
          <a:noFill/>
        </p:spPr>
        <p:txBody>
          <a:bodyPr wrap="square" rtlCol="0">
            <a:spAutoFit/>
          </a:bodyPr>
          <a:lstStyle/>
          <a:p>
            <a:r>
              <a:rPr lang="nl-BE" sz="1400" dirty="0"/>
              <a:t>We leren de kinderen om te kijken naar de talenten van anderen en om ervan te genieten.</a:t>
            </a:r>
          </a:p>
        </p:txBody>
      </p:sp>
      <p:sp>
        <p:nvSpPr>
          <p:cNvPr id="15" name="Afgeronde rechthoek 14"/>
          <p:cNvSpPr/>
          <p:nvPr/>
        </p:nvSpPr>
        <p:spPr>
          <a:xfrm>
            <a:off x="897400" y="6681192"/>
            <a:ext cx="2326125" cy="2559714"/>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nl-BE"/>
          </a:p>
        </p:txBody>
      </p:sp>
      <p:pic>
        <p:nvPicPr>
          <p:cNvPr id="16" name="Afbeelding 15"/>
          <p:cNvPicPr>
            <a:picLocks noChangeAspect="1"/>
          </p:cNvPicPr>
          <p:nvPr/>
        </p:nvPicPr>
        <p:blipFill rotWithShape="1">
          <a:blip r:embed="rId5" cstate="print">
            <a:grayscl/>
            <a:extLst>
              <a:ext uri="{BEBA8EAE-BF5A-486C-A8C5-ECC9F3942E4B}">
                <a14:imgProps xmlns:a14="http://schemas.microsoft.com/office/drawing/2010/main">
                  <a14:imgLayer r:embed="rId6">
                    <a14:imgEffect>
                      <a14:backgroundRemoval t="10941" b="98467" l="0" r="100000"/>
                    </a14:imgEffect>
                    <a14:imgEffect>
                      <a14:sharpenSoften amount="50000"/>
                    </a14:imgEffect>
                  </a14:imgLayer>
                </a14:imgProps>
              </a:ext>
              <a:ext uri="{28A0092B-C50C-407E-A947-70E740481C1C}">
                <a14:useLocalDpi xmlns:a14="http://schemas.microsoft.com/office/drawing/2010/main" val="0"/>
              </a:ext>
            </a:extLst>
          </a:blip>
          <a:srcRect t="12026" r="5196" b="2572"/>
          <a:stretch/>
        </p:blipFill>
        <p:spPr>
          <a:xfrm>
            <a:off x="1266594" y="6779949"/>
            <a:ext cx="1966689" cy="2362200"/>
          </a:xfrm>
          <a:prstGeom prst="rect">
            <a:avLst/>
          </a:prstGeom>
        </p:spPr>
      </p:pic>
    </p:spTree>
    <p:extLst>
      <p:ext uri="{BB962C8B-B14F-4D97-AF65-F5344CB8AC3E}">
        <p14:creationId xmlns:p14="http://schemas.microsoft.com/office/powerpoint/2010/main" val="320097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4100936">
            <a:off x="490697" y="2890848"/>
            <a:ext cx="1494063" cy="1838584"/>
          </a:xfrm>
          <a:prstGeom prst="rect">
            <a:avLst/>
          </a:prstGeom>
        </p:spPr>
      </p:pic>
      <p:pic>
        <p:nvPicPr>
          <p:cNvPr id="24" name="Afbeelding 2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14597">
            <a:off x="404061" y="294933"/>
            <a:ext cx="1432402" cy="1684364"/>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16</a:t>
            </a:fld>
            <a:endParaRPr lang="nl-BE"/>
          </a:p>
        </p:txBody>
      </p:sp>
      <p:sp>
        <p:nvSpPr>
          <p:cNvPr id="5" name="Tekstvak 4"/>
          <p:cNvSpPr txBox="1"/>
          <p:nvPr/>
        </p:nvSpPr>
        <p:spPr>
          <a:xfrm>
            <a:off x="1954709" y="467192"/>
            <a:ext cx="3960440" cy="707886"/>
          </a:xfrm>
          <a:prstGeom prst="rect">
            <a:avLst/>
          </a:prstGeom>
          <a:noFill/>
        </p:spPr>
        <p:txBody>
          <a:bodyPr wrap="square" rtlCol="0">
            <a:spAutoFit/>
          </a:bodyPr>
          <a:lstStyle/>
          <a:p>
            <a:r>
              <a:rPr lang="nl-BE" sz="2000" b="1" u="sng" dirty="0">
                <a:latin typeface="Hand writing Mutlu" panose="00002100000000000000" pitchFamily="2" charset="0"/>
              </a:rPr>
              <a:t>Uitgebreide versie </a:t>
            </a:r>
          </a:p>
          <a:p>
            <a:r>
              <a:rPr lang="nl-BE" sz="2000" b="1" u="sng" dirty="0">
                <a:latin typeface="Hand writing Mutlu" panose="00002100000000000000" pitchFamily="2" charset="0"/>
              </a:rPr>
              <a:t>in ons schoolreglement</a:t>
            </a:r>
          </a:p>
        </p:txBody>
      </p:sp>
      <p:sp>
        <p:nvSpPr>
          <p:cNvPr id="6" name="Tekstvak 5"/>
          <p:cNvSpPr txBox="1"/>
          <p:nvPr/>
        </p:nvSpPr>
        <p:spPr>
          <a:xfrm>
            <a:off x="1954709" y="1122172"/>
            <a:ext cx="4248472" cy="523220"/>
          </a:xfrm>
          <a:prstGeom prst="rect">
            <a:avLst/>
          </a:prstGeom>
          <a:noFill/>
        </p:spPr>
        <p:txBody>
          <a:bodyPr wrap="square" rtlCol="0">
            <a:spAutoFit/>
          </a:bodyPr>
          <a:lstStyle/>
          <a:p>
            <a:r>
              <a:rPr lang="nl-BE" sz="1400" dirty="0"/>
              <a:t>Alle afspraken zijn uitgebreid terug te vinden in ons schoolreglement.</a:t>
            </a:r>
          </a:p>
        </p:txBody>
      </p:sp>
      <p:sp>
        <p:nvSpPr>
          <p:cNvPr id="9" name="Tekstvak 8"/>
          <p:cNvSpPr txBox="1"/>
          <p:nvPr/>
        </p:nvSpPr>
        <p:spPr>
          <a:xfrm>
            <a:off x="822957" y="1934031"/>
            <a:ext cx="4060404" cy="400110"/>
          </a:xfrm>
          <a:prstGeom prst="rect">
            <a:avLst/>
          </a:prstGeom>
          <a:noFill/>
        </p:spPr>
        <p:txBody>
          <a:bodyPr wrap="square" rtlCol="0">
            <a:spAutoFit/>
          </a:bodyPr>
          <a:lstStyle/>
          <a:p>
            <a:r>
              <a:rPr lang="nl-BE" sz="2000" b="1" u="sng" dirty="0">
                <a:latin typeface="Hand writing Mutlu" panose="00002100000000000000" pitchFamily="2" charset="0"/>
              </a:rPr>
              <a:t>Verjaardagen</a:t>
            </a:r>
          </a:p>
        </p:txBody>
      </p:sp>
      <p:sp>
        <p:nvSpPr>
          <p:cNvPr id="10" name="Tekstvak 9"/>
          <p:cNvSpPr txBox="1"/>
          <p:nvPr/>
        </p:nvSpPr>
        <p:spPr>
          <a:xfrm>
            <a:off x="816935" y="2302162"/>
            <a:ext cx="4254560" cy="738664"/>
          </a:xfrm>
          <a:prstGeom prst="rect">
            <a:avLst/>
          </a:prstGeom>
          <a:noFill/>
        </p:spPr>
        <p:txBody>
          <a:bodyPr wrap="square" rtlCol="0">
            <a:spAutoFit/>
          </a:bodyPr>
          <a:lstStyle/>
          <a:p>
            <a:r>
              <a:rPr lang="nl-BE" sz="1400" dirty="0"/>
              <a:t>Verjaren is een feest! We houden het bij een kleine traktatie, vb. een stukje zelfgebakken cake. </a:t>
            </a:r>
          </a:p>
          <a:p>
            <a:r>
              <a:rPr lang="nl-BE" sz="1400" dirty="0"/>
              <a:t>Zeker geen snoep of geschenken.</a:t>
            </a:r>
          </a:p>
        </p:txBody>
      </p:sp>
      <p:pic>
        <p:nvPicPr>
          <p:cNvPr id="12" name="Picture 2" descr="http://www.colourbox.com/preview/5074658-68969-abc.jpg"/>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78125" b="100000" l="15419" r="46696"/>
                    </a14:imgEffect>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l="19055" t="79439" r="55615" b="1604"/>
          <a:stretch/>
        </p:blipFill>
        <p:spPr bwMode="auto">
          <a:xfrm rot="358139">
            <a:off x="673839" y="3426721"/>
            <a:ext cx="1095376" cy="93892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2328137" y="3183293"/>
            <a:ext cx="3960440" cy="400110"/>
          </a:xfrm>
          <a:prstGeom prst="rect">
            <a:avLst/>
          </a:prstGeom>
          <a:noFill/>
        </p:spPr>
        <p:txBody>
          <a:bodyPr wrap="square" rtlCol="0">
            <a:spAutoFit/>
          </a:bodyPr>
          <a:lstStyle/>
          <a:p>
            <a:r>
              <a:rPr lang="nl-BE" sz="2000" b="1" u="sng" dirty="0">
                <a:latin typeface="Hand writing Mutlu" panose="00002100000000000000" pitchFamily="2" charset="0"/>
              </a:rPr>
              <a:t>Welkom nieuwe kleuters</a:t>
            </a:r>
          </a:p>
        </p:txBody>
      </p:sp>
      <p:pic>
        <p:nvPicPr>
          <p:cNvPr id="16" name="Afbeelding 15"/>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21275438">
            <a:off x="2013209" y="2943152"/>
            <a:ext cx="5320815" cy="4455058"/>
          </a:xfrm>
          <a:prstGeom prst="rect">
            <a:avLst/>
          </a:prstGeom>
        </p:spPr>
      </p:pic>
      <p:sp>
        <p:nvSpPr>
          <p:cNvPr id="18" name="Tekstvak 17"/>
          <p:cNvSpPr txBox="1"/>
          <p:nvPr/>
        </p:nvSpPr>
        <p:spPr>
          <a:xfrm rot="297211">
            <a:off x="3317945" y="4171035"/>
            <a:ext cx="3055960" cy="2462213"/>
          </a:xfrm>
          <a:prstGeom prst="rect">
            <a:avLst/>
          </a:prstGeom>
          <a:solidFill>
            <a:schemeClr val="bg1"/>
          </a:solidFill>
        </p:spPr>
        <p:txBody>
          <a:bodyPr wrap="square" rtlCol="0">
            <a:spAutoFit/>
          </a:bodyPr>
          <a:lstStyle/>
          <a:p>
            <a:r>
              <a:rPr lang="nl-BE" sz="1400" u="sng" dirty="0"/>
              <a:t>Instapmomenten voor de 2,5 jarigen:</a:t>
            </a:r>
          </a:p>
          <a:p>
            <a:endParaRPr lang="nl-BE" sz="1400" dirty="0"/>
          </a:p>
          <a:p>
            <a:r>
              <a:rPr lang="nl-BE" sz="1400" dirty="0"/>
              <a:t>1 september 2023 (eerste schooldag )</a:t>
            </a:r>
          </a:p>
          <a:p>
            <a:r>
              <a:rPr lang="nl-BE" sz="1400" dirty="0"/>
              <a:t>6 november 2023 (na de herfstvakantie)</a:t>
            </a:r>
          </a:p>
          <a:p>
            <a:r>
              <a:rPr lang="nl-BE" sz="1400" dirty="0"/>
              <a:t>8 januari 2024 (na de kerstvakantie )</a:t>
            </a:r>
            <a:br>
              <a:rPr lang="nl-BE" sz="1400" dirty="0"/>
            </a:br>
            <a:r>
              <a:rPr lang="nl-BE" sz="1400" dirty="0"/>
              <a:t>1 februari 2024 (</a:t>
            </a:r>
            <a:r>
              <a:rPr lang="nl-BE" sz="1400" dirty="0" err="1"/>
              <a:t>teldag</a:t>
            </a:r>
            <a:r>
              <a:rPr lang="nl-BE" sz="1400" dirty="0"/>
              <a:t>)</a:t>
            </a:r>
          </a:p>
          <a:p>
            <a:r>
              <a:rPr lang="nl-BE" sz="1400" dirty="0"/>
              <a:t>19 februari 2024 (na de krokusvakantie)</a:t>
            </a:r>
          </a:p>
          <a:p>
            <a:r>
              <a:rPr lang="nl-BE" sz="1400" dirty="0"/>
              <a:t>15 april 2024 (na de paasvakantie )</a:t>
            </a:r>
          </a:p>
          <a:p>
            <a:r>
              <a:rPr lang="nl-BE" sz="1400" dirty="0"/>
              <a:t>13 mei 2024 (na het hemelvaarts- weekend )</a:t>
            </a:r>
          </a:p>
        </p:txBody>
      </p:sp>
      <p:pic>
        <p:nvPicPr>
          <p:cNvPr id="21" name="Afbeelding 2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39075">
            <a:off x="5382362" y="1433286"/>
            <a:ext cx="1432402" cy="1684364"/>
          </a:xfrm>
          <a:prstGeom prst="rect">
            <a:avLst/>
          </a:prstGeom>
        </p:spPr>
      </p:pic>
      <p:sp>
        <p:nvSpPr>
          <p:cNvPr id="3" name="Tekstvak 2"/>
          <p:cNvSpPr txBox="1"/>
          <p:nvPr/>
        </p:nvSpPr>
        <p:spPr>
          <a:xfrm flipH="1">
            <a:off x="1005398" y="8278268"/>
            <a:ext cx="2906609" cy="400110"/>
          </a:xfrm>
          <a:prstGeom prst="rect">
            <a:avLst/>
          </a:prstGeom>
          <a:noFill/>
        </p:spPr>
        <p:txBody>
          <a:bodyPr wrap="square" rtlCol="0">
            <a:spAutoFit/>
          </a:bodyPr>
          <a:lstStyle/>
          <a:p>
            <a:r>
              <a:rPr lang="nl-BE" sz="2000" b="1" u="sng" dirty="0">
                <a:latin typeface="Hand writing Mutlu" panose="00002100000000000000"/>
              </a:rPr>
              <a:t>ZILL</a:t>
            </a:r>
          </a:p>
        </p:txBody>
      </p:sp>
      <p:sp>
        <p:nvSpPr>
          <p:cNvPr id="7" name="Tekstvak 6"/>
          <p:cNvSpPr txBox="1"/>
          <p:nvPr/>
        </p:nvSpPr>
        <p:spPr>
          <a:xfrm>
            <a:off x="1005398" y="8610334"/>
            <a:ext cx="5045997" cy="523220"/>
          </a:xfrm>
          <a:prstGeom prst="rect">
            <a:avLst/>
          </a:prstGeom>
          <a:noFill/>
        </p:spPr>
        <p:txBody>
          <a:bodyPr wrap="none" rtlCol="0">
            <a:spAutoFit/>
          </a:bodyPr>
          <a:lstStyle/>
          <a:p>
            <a:r>
              <a:rPr lang="nl-BE" sz="1400" dirty="0"/>
              <a:t>ZILL = ons leerplan ‘Zin In Leren, Zin In Leven’. Vanaf 1 september</a:t>
            </a:r>
          </a:p>
          <a:p>
            <a:r>
              <a:rPr lang="nl-BE" sz="1400" dirty="0"/>
              <a:t>2020 werkt onze school volledig volgens dit leerplan.</a:t>
            </a:r>
          </a:p>
        </p:txBody>
      </p:sp>
      <p:pic>
        <p:nvPicPr>
          <p:cNvPr id="20" name="Afbeelding 19"/>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6592473">
            <a:off x="532996" y="4624561"/>
            <a:ext cx="1662575" cy="1881932"/>
          </a:xfrm>
          <a:prstGeom prst="rect">
            <a:avLst/>
          </a:prstGeom>
        </p:spPr>
      </p:pic>
      <p:pic>
        <p:nvPicPr>
          <p:cNvPr id="23" name="Picture 2" descr="http://www.colourbox.com/preview/5074658-68969-abc.jpg"/>
          <p:cNvPicPr>
            <a:picLocks noChangeAspect="1" noChangeArrowheads="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5">
                    <a14:imgEffect>
                      <a14:backgroundRemoval t="79167" b="100000" l="41630" r="64537"/>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43064" t="81199" r="37333"/>
          <a:stretch/>
        </p:blipFill>
        <p:spPr bwMode="auto">
          <a:xfrm rot="21085447">
            <a:off x="881628" y="5099918"/>
            <a:ext cx="847725" cy="9312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colourbox.com/preview/5074658-68969-abc.jpg"/>
          <p:cNvPicPr>
            <a:picLocks noChangeAspect="1" noChangeArrowheads="1"/>
          </p:cNvPicPr>
          <p:nvPr/>
        </p:nvPicPr>
        <p:blipFill rotWithShape="1">
          <a:blip r:embed="rId10">
            <a:duotone>
              <a:schemeClr val="accent1">
                <a:shade val="45000"/>
                <a:satMod val="135000"/>
              </a:schemeClr>
              <a:prstClr val="white"/>
            </a:duotone>
            <a:extLst>
              <a:ext uri="{BEBA8EAE-BF5A-486C-A8C5-ECC9F3942E4B}">
                <a14:imgProps xmlns:a14="http://schemas.microsoft.com/office/drawing/2010/main">
                  <a14:imgLayer r:embed="rId5">
                    <a14:imgEffect>
                      <a14:backgroundRemoval t="78958" b="100000" l="59912" r="87665"/>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63092" t="80859" r="17745"/>
          <a:stretch/>
        </p:blipFill>
        <p:spPr bwMode="auto">
          <a:xfrm>
            <a:off x="986390" y="6783873"/>
            <a:ext cx="828675" cy="948072"/>
          </a:xfrm>
          <a:prstGeom prst="rect">
            <a:avLst/>
          </a:prstGeom>
          <a:noFill/>
          <a:extLst>
            <a:ext uri="{909E8E84-426E-40DD-AFC4-6F175D3DCCD1}">
              <a14:hiddenFill xmlns:a14="http://schemas.microsoft.com/office/drawing/2010/main">
                <a:solidFill>
                  <a:srgbClr val="FFFFFF"/>
                </a:solidFill>
              </a14:hiddenFill>
            </a:ext>
          </a:extLst>
        </p:spPr>
      </p:pic>
      <p:pic>
        <p:nvPicPr>
          <p:cNvPr id="27" name="Afbeelding 26"/>
          <p:cNvPicPr>
            <a:picLocks noChangeAspect="1"/>
          </p:cNvPicPr>
          <p:nvPr/>
        </p:nvPicPr>
        <p:blipFill>
          <a:blip r:embed="rId11" cstate="print">
            <a:duotone>
              <a:schemeClr val="accent1">
                <a:shade val="45000"/>
                <a:satMod val="135000"/>
              </a:schemeClr>
              <a:prstClr val="white"/>
            </a:duotone>
            <a:extLst>
              <a:ext uri="{BEBA8EAE-BF5A-486C-A8C5-ECC9F3942E4B}">
                <a14:imgProps xmlns:a14="http://schemas.microsoft.com/office/drawing/2010/main">
                  <a14:imgLayer r:embed="rId12">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21021175">
            <a:off x="545490" y="6365731"/>
            <a:ext cx="1576043" cy="1625945"/>
          </a:xfrm>
          <a:prstGeom prst="rect">
            <a:avLst/>
          </a:prstGeom>
        </p:spPr>
      </p:pic>
      <p:pic>
        <p:nvPicPr>
          <p:cNvPr id="30" name="Picture 2" descr="http://www.colourbox.com/preview/5074658-68969-abc.jpg"/>
          <p:cNvPicPr>
            <a:picLocks noChangeAspect="1" noChangeArrowheads="1"/>
          </p:cNvPicPr>
          <p:nvPr/>
        </p:nvPicPr>
        <p:blipFill rotWithShape="1">
          <a:blip r:embed="rId13">
            <a:duotone>
              <a:schemeClr val="accent1">
                <a:shade val="45000"/>
                <a:satMod val="135000"/>
              </a:schemeClr>
              <a:prstClr val="white"/>
            </a:duotone>
            <a:extLst>
              <a:ext uri="{BEBA8EAE-BF5A-486C-A8C5-ECC9F3942E4B}">
                <a14:imgProps xmlns:a14="http://schemas.microsoft.com/office/drawing/2010/main">
                  <a14:imgLayer r:embed="rId5">
                    <a14:imgEffect>
                      <a14:backgroundRemoval t="80208" b="100000" l="0" r="23128"/>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1649" t="81584" r="80283"/>
          <a:stretch/>
        </p:blipFill>
        <p:spPr bwMode="auto">
          <a:xfrm>
            <a:off x="5516638" y="1664253"/>
            <a:ext cx="1163851" cy="1149041"/>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14597">
            <a:off x="2539912" y="6871274"/>
            <a:ext cx="1432402" cy="1684364"/>
          </a:xfrm>
          <a:prstGeom prst="rect">
            <a:avLst/>
          </a:prstGeom>
        </p:spPr>
      </p:pic>
      <p:pic>
        <p:nvPicPr>
          <p:cNvPr id="32" name="Picture 2" descr="http://www.colourbox.com/preview/5074658-68969-abc.jpg"/>
          <p:cNvPicPr>
            <a:picLocks noChangeAspect="1" noChangeArrowheads="1"/>
          </p:cNvPicPr>
          <p:nvPr/>
        </p:nvPicPr>
        <p:blipFill rotWithShape="1">
          <a:blip r:embed="rId14">
            <a:duotone>
              <a:schemeClr val="accent1">
                <a:shade val="45000"/>
                <a:satMod val="135000"/>
              </a:schemeClr>
              <a:prstClr val="white"/>
            </a:duotone>
            <a:extLst>
              <a:ext uri="{BEBA8EAE-BF5A-486C-A8C5-ECC9F3942E4B}">
                <a14:imgProps xmlns:a14="http://schemas.microsoft.com/office/drawing/2010/main">
                  <a14:imgLayer r:embed="rId5">
                    <a14:imgEffect>
                      <a14:backgroundRemoval t="60208" b="80625" l="76652" r="100000"/>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78747" t="61007" b="19497"/>
          <a:stretch/>
        </p:blipFill>
        <p:spPr bwMode="auto">
          <a:xfrm>
            <a:off x="707588" y="686839"/>
            <a:ext cx="813184" cy="8544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www.colourbox.com/preview/5074658-68969-abc.jpg"/>
          <p:cNvPicPr>
            <a:picLocks noChangeAspect="1" noChangeArrowheads="1"/>
          </p:cNvPicPr>
          <p:nvPr/>
        </p:nvPicPr>
        <p:blipFill rotWithShape="1">
          <a:blip r:embed="rId15">
            <a:duotone>
              <a:schemeClr val="accent1">
                <a:shade val="45000"/>
                <a:satMod val="135000"/>
              </a:schemeClr>
              <a:prstClr val="white"/>
            </a:duotone>
            <a:extLst>
              <a:ext uri="{BEBA8EAE-BF5A-486C-A8C5-ECC9F3942E4B}">
                <a14:imgProps xmlns:a14="http://schemas.microsoft.com/office/drawing/2010/main">
                  <a14:imgLayer r:embed="rId5">
                    <a14:imgEffect>
                      <a14:backgroundRemoval t="79375" b="100000" l="78194" r="100000"/>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81170" t="80622"/>
          <a:stretch/>
        </p:blipFill>
        <p:spPr bwMode="auto">
          <a:xfrm>
            <a:off x="2827006" y="7160318"/>
            <a:ext cx="814289" cy="95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2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cstate="print">
            <a:extLst>
              <a:ext uri="{28A0092B-C50C-407E-A947-70E740481C1C}">
                <a14:useLocalDpi xmlns:a14="http://schemas.microsoft.com/office/drawing/2010/main" val="0"/>
              </a:ext>
            </a:extLst>
          </a:blip>
          <a:srcRect r="2668" b="2294"/>
          <a:stretch/>
        </p:blipFill>
        <p:spPr>
          <a:xfrm>
            <a:off x="775244" y="4493224"/>
            <a:ext cx="5137010" cy="4870808"/>
          </a:xfrm>
          <a:prstGeom prst="rect">
            <a:avLst/>
          </a:prstGeom>
          <a:ln>
            <a:solidFill>
              <a:srgbClr val="0070C0"/>
            </a:solidFill>
          </a:ln>
        </p:spPr>
      </p:pic>
      <p:sp>
        <p:nvSpPr>
          <p:cNvPr id="3" name="Tijdelijke aanduiding voor dianummer 2"/>
          <p:cNvSpPr>
            <a:spLocks noGrp="1"/>
          </p:cNvSpPr>
          <p:nvPr>
            <p:ph type="sldNum" sz="quarter" idx="12"/>
          </p:nvPr>
        </p:nvSpPr>
        <p:spPr/>
        <p:txBody>
          <a:bodyPr/>
          <a:lstStyle/>
          <a:p>
            <a:fld id="{5C06DBC5-7A0E-498B-9185-35DC10EE525A}" type="slidenum">
              <a:rPr lang="nl-BE" smtClean="0"/>
              <a:t>17</a:t>
            </a:fld>
            <a:endParaRPr lang="nl-BE" dirty="0"/>
          </a:p>
        </p:txBody>
      </p:sp>
      <p:sp>
        <p:nvSpPr>
          <p:cNvPr id="23" name="Tekstvak 22"/>
          <p:cNvSpPr txBox="1"/>
          <p:nvPr/>
        </p:nvSpPr>
        <p:spPr>
          <a:xfrm>
            <a:off x="678905" y="2322776"/>
            <a:ext cx="4118247" cy="1200329"/>
          </a:xfrm>
          <a:prstGeom prst="rect">
            <a:avLst/>
          </a:prstGeom>
          <a:noFill/>
        </p:spPr>
        <p:txBody>
          <a:bodyPr wrap="square" rtlCol="0">
            <a:spAutoFit/>
          </a:bodyPr>
          <a:lstStyle/>
          <a:p>
            <a:r>
              <a:rPr lang="nl-BE" sz="3600" dirty="0">
                <a:solidFill>
                  <a:srgbClr val="0070C0"/>
                </a:solidFill>
                <a:latin typeface="orange juice" panose="02000000000000000000" pitchFamily="2" charset="0"/>
              </a:rPr>
              <a:t>Zonnige vakantiedagen</a:t>
            </a:r>
          </a:p>
        </p:txBody>
      </p:sp>
      <p:sp>
        <p:nvSpPr>
          <p:cNvPr id="25" name="Tekstvak 24"/>
          <p:cNvSpPr txBox="1"/>
          <p:nvPr/>
        </p:nvSpPr>
        <p:spPr>
          <a:xfrm>
            <a:off x="678905" y="3338620"/>
            <a:ext cx="5264157" cy="1077218"/>
          </a:xfrm>
          <a:prstGeom prst="rect">
            <a:avLst/>
          </a:prstGeom>
          <a:noFill/>
        </p:spPr>
        <p:txBody>
          <a:bodyPr wrap="square" rtlCol="0">
            <a:spAutoFit/>
          </a:bodyPr>
          <a:lstStyle/>
          <a:p>
            <a:r>
              <a:rPr lang="nl-BE" sz="3200" dirty="0">
                <a:solidFill>
                  <a:srgbClr val="0070C0"/>
                </a:solidFill>
                <a:latin typeface="orange juice" panose="02000000000000000000" pitchFamily="2" charset="0"/>
              </a:rPr>
              <a:t>en een tof </a:t>
            </a:r>
            <a:r>
              <a:rPr lang="nl-BE" sz="3200">
                <a:solidFill>
                  <a:srgbClr val="0070C0"/>
                </a:solidFill>
                <a:latin typeface="orange juice" panose="02000000000000000000" pitchFamily="2" charset="0"/>
              </a:rPr>
              <a:t>schooljaar 2023-2024</a:t>
            </a:r>
            <a:endParaRPr lang="nl-BE" sz="3200" dirty="0">
              <a:solidFill>
                <a:srgbClr val="0070C0"/>
              </a:solidFill>
              <a:latin typeface="orange juice" panose="02000000000000000000" pitchFamily="2" charset="0"/>
            </a:endParaRPr>
          </a:p>
        </p:txBody>
      </p:sp>
      <p:sp>
        <p:nvSpPr>
          <p:cNvPr id="30" name="Rechthoek 29"/>
          <p:cNvSpPr/>
          <p:nvPr/>
        </p:nvSpPr>
        <p:spPr>
          <a:xfrm>
            <a:off x="775244" y="4508170"/>
            <a:ext cx="5275121" cy="1015663"/>
          </a:xfrm>
          <a:prstGeom prst="rect">
            <a:avLst/>
          </a:prstGeom>
        </p:spPr>
        <p:txBody>
          <a:bodyPr wrap="square">
            <a:spAutoFit/>
          </a:bodyPr>
          <a:lstStyle/>
          <a:p>
            <a:r>
              <a:rPr lang="nl-BE" sz="2000" b="1" dirty="0">
                <a:solidFill>
                  <a:schemeClr val="tx2"/>
                </a:solidFill>
                <a:latin typeface="Hand writing Mutlu" panose="00002100000000000000" pitchFamily="2" charset="0"/>
              </a:rPr>
              <a:t>We kunnen niet van </a:t>
            </a:r>
          </a:p>
          <a:p>
            <a:r>
              <a:rPr lang="nl-BE" sz="2000" b="1" dirty="0">
                <a:solidFill>
                  <a:schemeClr val="tx2"/>
                </a:solidFill>
                <a:latin typeface="Hand writing Mutlu" panose="00002100000000000000" pitchFamily="2" charset="0"/>
              </a:rPr>
              <a:t>alle kinderen sterren </a:t>
            </a:r>
          </a:p>
          <a:p>
            <a:r>
              <a:rPr lang="nl-BE" sz="2000" b="1" dirty="0">
                <a:solidFill>
                  <a:schemeClr val="tx2"/>
                </a:solidFill>
                <a:latin typeface="Hand writing Mutlu" panose="00002100000000000000" pitchFamily="2" charset="0"/>
              </a:rPr>
              <a:t>maken, maar.,.</a:t>
            </a:r>
          </a:p>
        </p:txBody>
      </p:sp>
      <p:sp>
        <p:nvSpPr>
          <p:cNvPr id="34" name="Rechthoek 33"/>
          <p:cNvSpPr/>
          <p:nvPr/>
        </p:nvSpPr>
        <p:spPr>
          <a:xfrm>
            <a:off x="765383" y="5523833"/>
            <a:ext cx="5202494" cy="1323439"/>
          </a:xfrm>
          <a:prstGeom prst="rect">
            <a:avLst/>
          </a:prstGeom>
        </p:spPr>
        <p:txBody>
          <a:bodyPr wrap="square">
            <a:spAutoFit/>
          </a:bodyPr>
          <a:lstStyle/>
          <a:p>
            <a:r>
              <a:rPr lang="nl-BE" sz="2000" b="1" dirty="0">
                <a:solidFill>
                  <a:schemeClr val="tx2"/>
                </a:solidFill>
                <a:latin typeface="Hand writing Mutlu" panose="00002100000000000000" pitchFamily="2" charset="0"/>
              </a:rPr>
              <a:t>we kunnen </a:t>
            </a:r>
          </a:p>
          <a:p>
            <a:r>
              <a:rPr lang="nl-BE" sz="2000" b="1" dirty="0">
                <a:solidFill>
                  <a:schemeClr val="tx2"/>
                </a:solidFill>
                <a:latin typeface="Hand writing Mutlu" panose="00002100000000000000" pitchFamily="2" charset="0"/>
              </a:rPr>
              <a:t>ze wel allemaal </a:t>
            </a:r>
          </a:p>
          <a:p>
            <a:r>
              <a:rPr lang="nl-BE" sz="2000" b="1" dirty="0">
                <a:solidFill>
                  <a:schemeClr val="tx2"/>
                </a:solidFill>
                <a:latin typeface="Hand writing Mutlu" panose="00002100000000000000" pitchFamily="2" charset="0"/>
              </a:rPr>
              <a:t>op hun eigen wijze </a:t>
            </a:r>
          </a:p>
          <a:p>
            <a:r>
              <a:rPr lang="nl-BE" sz="2000" b="1" dirty="0">
                <a:solidFill>
                  <a:schemeClr val="tx2"/>
                </a:solidFill>
                <a:latin typeface="Hand writing Mutlu" panose="00002100000000000000" pitchFamily="2" charset="0"/>
              </a:rPr>
              <a:t>laten schitteren!</a:t>
            </a:r>
          </a:p>
        </p:txBody>
      </p:sp>
    </p:spTree>
    <p:extLst>
      <p:ext uri="{BB962C8B-B14F-4D97-AF65-F5344CB8AC3E}">
        <p14:creationId xmlns:p14="http://schemas.microsoft.com/office/powerpoint/2010/main" val="272366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r="-2000" b="37507"/>
          <a:stretch/>
        </p:blipFill>
        <p:spPr>
          <a:xfrm>
            <a:off x="455972" y="3651794"/>
            <a:ext cx="6032811" cy="5660655"/>
          </a:xfrm>
          <a:prstGeom prst="rect">
            <a:avLst/>
          </a:prstGeom>
        </p:spPr>
      </p:pic>
      <p:sp>
        <p:nvSpPr>
          <p:cNvPr id="3" name="Tekstvak 2"/>
          <p:cNvSpPr txBox="1"/>
          <p:nvPr/>
        </p:nvSpPr>
        <p:spPr>
          <a:xfrm>
            <a:off x="583130" y="473458"/>
            <a:ext cx="2860078" cy="1015663"/>
          </a:xfrm>
          <a:prstGeom prst="rect">
            <a:avLst/>
          </a:prstGeom>
          <a:noFill/>
        </p:spPr>
        <p:txBody>
          <a:bodyPr wrap="none" rtlCol="0">
            <a:spAutoFit/>
          </a:bodyPr>
          <a:lstStyle/>
          <a:p>
            <a:r>
              <a:rPr lang="nl-BE" sz="6000" dirty="0">
                <a:solidFill>
                  <a:srgbClr val="0070C0"/>
                </a:solidFill>
                <a:latin typeface="orange juice" panose="02000000000000000000" pitchFamily="2" charset="0"/>
              </a:rPr>
              <a:t>Welkom!</a:t>
            </a:r>
          </a:p>
        </p:txBody>
      </p:sp>
      <p:sp>
        <p:nvSpPr>
          <p:cNvPr id="4" name="Tekstvak 3"/>
          <p:cNvSpPr txBox="1"/>
          <p:nvPr/>
        </p:nvSpPr>
        <p:spPr>
          <a:xfrm>
            <a:off x="634954" y="1502651"/>
            <a:ext cx="5297339" cy="523220"/>
          </a:xfrm>
          <a:prstGeom prst="rect">
            <a:avLst/>
          </a:prstGeom>
          <a:noFill/>
        </p:spPr>
        <p:txBody>
          <a:bodyPr wrap="square" rtlCol="0">
            <a:spAutoFit/>
          </a:bodyPr>
          <a:lstStyle/>
          <a:p>
            <a:r>
              <a:rPr lang="nl-BE" sz="1400" dirty="0"/>
              <a:t>We gaan van start op vrijdag 1 september 2023.</a:t>
            </a:r>
          </a:p>
          <a:p>
            <a:r>
              <a:rPr lang="nl-BE" sz="1400" dirty="0"/>
              <a:t>We openen het nieuwe schooljaar om 8.30 uur.</a:t>
            </a:r>
          </a:p>
        </p:txBody>
      </p:sp>
      <p:sp>
        <p:nvSpPr>
          <p:cNvPr id="5" name="Tekstvak 4"/>
          <p:cNvSpPr txBox="1"/>
          <p:nvPr/>
        </p:nvSpPr>
        <p:spPr>
          <a:xfrm>
            <a:off x="483431" y="2765739"/>
            <a:ext cx="6163867" cy="769441"/>
          </a:xfrm>
          <a:prstGeom prst="rect">
            <a:avLst/>
          </a:prstGeom>
          <a:noFill/>
        </p:spPr>
        <p:txBody>
          <a:bodyPr wrap="none" rtlCol="0">
            <a:spAutoFit/>
          </a:bodyPr>
          <a:lstStyle/>
          <a:p>
            <a:r>
              <a:rPr lang="nl-BE" sz="4400" dirty="0">
                <a:solidFill>
                  <a:srgbClr val="0070C0"/>
                </a:solidFill>
                <a:latin typeface="orange juice" panose="02000000000000000000" pitchFamily="2" charset="0"/>
              </a:rPr>
              <a:t>Welkom op onze school!</a:t>
            </a:r>
          </a:p>
        </p:txBody>
      </p:sp>
      <p:sp>
        <p:nvSpPr>
          <p:cNvPr id="6" name="Tekstvak 5"/>
          <p:cNvSpPr txBox="1"/>
          <p:nvPr/>
        </p:nvSpPr>
        <p:spPr>
          <a:xfrm>
            <a:off x="634500" y="3744626"/>
            <a:ext cx="5297339" cy="1600438"/>
          </a:xfrm>
          <a:prstGeom prst="rect">
            <a:avLst/>
          </a:prstGeom>
          <a:noFill/>
        </p:spPr>
        <p:txBody>
          <a:bodyPr wrap="square" rtlCol="0">
            <a:spAutoFit/>
          </a:bodyPr>
          <a:lstStyle/>
          <a:p>
            <a:r>
              <a:rPr lang="nl-BE" sz="1400" dirty="0"/>
              <a:t>Een dynamisch schoolteam wenst zich ten volle in te zetten om jullie kinderen pedagogisch te begeleiden en te helpen ontplooien tot sociaalvaardige mensen.</a:t>
            </a:r>
          </a:p>
          <a:p>
            <a:r>
              <a:rPr lang="nl-BE" sz="1400" dirty="0"/>
              <a:t>We willen een school zijn met een persoonlijke, hartelijke sfeer waar kinderen ruimte hebben om zichzelf te zijn.</a:t>
            </a:r>
          </a:p>
          <a:p>
            <a:r>
              <a:rPr lang="nl-BE" sz="1400" dirty="0"/>
              <a:t>Zo gaan we samen op stap in een schoolwereld, waar ELK kind aan zijn trekken mag komen.</a:t>
            </a:r>
          </a:p>
        </p:txBody>
      </p:sp>
      <p:sp>
        <p:nvSpPr>
          <p:cNvPr id="7" name="Tekstvak 6"/>
          <p:cNvSpPr txBox="1"/>
          <p:nvPr/>
        </p:nvSpPr>
        <p:spPr>
          <a:xfrm>
            <a:off x="634500" y="6094240"/>
            <a:ext cx="4860626" cy="2677656"/>
          </a:xfrm>
          <a:prstGeom prst="rect">
            <a:avLst/>
          </a:prstGeom>
          <a:noFill/>
        </p:spPr>
        <p:txBody>
          <a:bodyPr wrap="none" rtlCol="0">
            <a:spAutoFit/>
          </a:bodyPr>
          <a:lstStyle/>
          <a:p>
            <a:r>
              <a:rPr lang="nl-BE" dirty="0">
                <a:latin typeface="Hand writing Mutlu" panose="00002100000000000000" pitchFamily="2" charset="0"/>
              </a:rPr>
              <a:t>Je mag zijn wie je bent</a:t>
            </a:r>
          </a:p>
          <a:p>
            <a:r>
              <a:rPr lang="nl-BE" dirty="0">
                <a:latin typeface="Hand writing Mutlu" panose="00002100000000000000" pitchFamily="2" charset="0"/>
              </a:rPr>
              <a:t>En zoals je bent</a:t>
            </a:r>
          </a:p>
          <a:p>
            <a:r>
              <a:rPr lang="nl-BE" dirty="0">
                <a:latin typeface="Hand writing Mutlu" panose="00002100000000000000" pitchFamily="2" charset="0"/>
              </a:rPr>
              <a:t>Met je fouten en je gebreken</a:t>
            </a:r>
          </a:p>
          <a:p>
            <a:r>
              <a:rPr lang="nl-BE" dirty="0">
                <a:latin typeface="Hand writing Mutlu" panose="00002100000000000000" pitchFamily="2" charset="0"/>
              </a:rPr>
              <a:t>Om te kunnen worden </a:t>
            </a:r>
          </a:p>
          <a:p>
            <a:r>
              <a:rPr lang="nl-BE" dirty="0">
                <a:latin typeface="Hand writing Mutlu" panose="00002100000000000000" pitchFamily="2" charset="0"/>
              </a:rPr>
              <a:t>Wie je in aanleg bent</a:t>
            </a:r>
          </a:p>
          <a:p>
            <a:r>
              <a:rPr lang="nl-BE" dirty="0">
                <a:latin typeface="Hand writing Mutlu" panose="00002100000000000000" pitchFamily="2" charset="0"/>
              </a:rPr>
              <a:t>Maar zoals je je nog niet kunt vertonen</a:t>
            </a:r>
          </a:p>
          <a:p>
            <a:r>
              <a:rPr lang="nl-BE" dirty="0">
                <a:latin typeface="Hand writing Mutlu" panose="00002100000000000000" pitchFamily="2" charset="0"/>
              </a:rPr>
              <a:t>En je mag het worden </a:t>
            </a:r>
          </a:p>
          <a:p>
            <a:r>
              <a:rPr lang="nl-BE" dirty="0">
                <a:latin typeface="Hand writing Mutlu" panose="00002100000000000000" pitchFamily="2" charset="0"/>
              </a:rPr>
              <a:t>Op jouw wijze en in jouw uur.</a:t>
            </a:r>
          </a:p>
          <a:p>
            <a:endParaRPr lang="nl-BE" sz="1200" dirty="0">
              <a:latin typeface="Hand writing Mutlu" panose="00002100000000000000" pitchFamily="2" charset="0"/>
            </a:endParaRPr>
          </a:p>
          <a:p>
            <a:pPr algn="ctr"/>
            <a:r>
              <a:rPr lang="nl-BE" sz="1200" dirty="0">
                <a:latin typeface="Hand writing Mutlu" panose="00002100000000000000" pitchFamily="2" charset="0"/>
              </a:rPr>
              <a:t>(A. A. </a:t>
            </a:r>
            <a:r>
              <a:rPr lang="nl-BE" sz="1200" dirty="0" err="1">
                <a:latin typeface="Hand writing Mutlu" panose="00002100000000000000" pitchFamily="2" charset="0"/>
              </a:rPr>
              <a:t>Terruwe</a:t>
            </a:r>
            <a:r>
              <a:rPr lang="nl-BE" sz="1200" dirty="0">
                <a:latin typeface="Hand writing Mutlu" panose="00002100000000000000" pitchFamily="2" charset="0"/>
              </a:rPr>
              <a:t>)</a:t>
            </a:r>
          </a:p>
        </p:txBody>
      </p:sp>
      <p:sp>
        <p:nvSpPr>
          <p:cNvPr id="2" name="Tijdelijke aanduiding voor dianummer 1"/>
          <p:cNvSpPr>
            <a:spLocks noGrp="1"/>
          </p:cNvSpPr>
          <p:nvPr>
            <p:ph type="sldNum" sz="quarter" idx="12"/>
          </p:nvPr>
        </p:nvSpPr>
        <p:spPr/>
        <p:txBody>
          <a:bodyPr/>
          <a:lstStyle/>
          <a:p>
            <a:fld id="{5C06DBC5-7A0E-498B-9185-35DC10EE525A}" type="slidenum">
              <a:rPr lang="nl-BE" smtClean="0"/>
              <a:t>2</a:t>
            </a:fld>
            <a:endParaRPr lang="nl-BE"/>
          </a:p>
        </p:txBody>
      </p:sp>
    </p:spTree>
    <p:extLst>
      <p:ext uri="{BB962C8B-B14F-4D97-AF65-F5344CB8AC3E}">
        <p14:creationId xmlns:p14="http://schemas.microsoft.com/office/powerpoint/2010/main" val="331796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42395">
            <a:off x="384775" y="493167"/>
            <a:ext cx="1283822" cy="1663863"/>
          </a:xfrm>
          <a:prstGeom prst="rect">
            <a:avLst/>
          </a:prstGeom>
        </p:spPr>
      </p:pic>
      <p:pic>
        <p:nvPicPr>
          <p:cNvPr id="1030" name="Picture 6" descr="http://static.computertotaal.nl/thumbnails/608/8/e/8e90cd142f6f04eb3039e6f108a79891.png"/>
          <p:cNvPicPr>
            <a:picLocks noChangeAspect="1" noChangeArrowheads="1"/>
          </p:cNvPicPr>
          <p:nvPr/>
        </p:nvPicPr>
        <p:blipFill>
          <a:blip r:embed="rId4">
            <a:grayscl/>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21015054">
            <a:off x="753334" y="1921004"/>
            <a:ext cx="2753402" cy="29828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tatic.computertotaal.nl/thumbnails/608/8/e/8e90cd142f6f04eb3039e6f108a79891.png"/>
          <p:cNvPicPr>
            <a:picLocks noChangeAspect="1" noChangeArrowheads="1"/>
          </p:cNvPicPr>
          <p:nvPr/>
        </p:nvPicPr>
        <p:blipFill>
          <a:blip r:embed="rId4">
            <a:grayscl/>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870329">
            <a:off x="3652946" y="1332924"/>
            <a:ext cx="2905954" cy="3773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lourbox.com/preview/5074658-68969-abc.jpg"/>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backgroundRemoval t="2292" b="19375" l="2423" r="17841"/>
                    </a14:imgEffect>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311" t="2104" r="81593" b="80279"/>
          <a:stretch/>
        </p:blipFill>
        <p:spPr bwMode="auto">
          <a:xfrm rot="21202435">
            <a:off x="590406" y="943906"/>
            <a:ext cx="676469" cy="76238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794522" y="1414481"/>
            <a:ext cx="3416320"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nl-BE" sz="2000" b="1" u="sng" dirty="0">
                <a:latin typeface="Hand writing Mutlu" panose="00002100000000000000" pitchFamily="2" charset="0"/>
                <a:cs typeface="Agent Orange" panose="00000400000000000000" pitchFamily="2" charset="0"/>
              </a:rPr>
              <a:t>Allerlei uren en data</a:t>
            </a:r>
          </a:p>
        </p:txBody>
      </p:sp>
      <p:sp>
        <p:nvSpPr>
          <p:cNvPr id="6" name="Tekstvak 5"/>
          <p:cNvSpPr txBox="1"/>
          <p:nvPr/>
        </p:nvSpPr>
        <p:spPr>
          <a:xfrm>
            <a:off x="1700808" y="583484"/>
            <a:ext cx="4841390" cy="830997"/>
          </a:xfrm>
          <a:prstGeom prst="rect">
            <a:avLst/>
          </a:prstGeom>
          <a:noFill/>
        </p:spPr>
        <p:txBody>
          <a:bodyPr wrap="none" rtlCol="0">
            <a:spAutoFit/>
          </a:bodyPr>
          <a:lstStyle/>
          <a:p>
            <a:r>
              <a:rPr lang="nl-BE" sz="4800" dirty="0">
                <a:latin typeface="orange juice" panose="02000000000000000000" pitchFamily="2" charset="0"/>
              </a:rPr>
              <a:t>Ons schoolalfabet</a:t>
            </a:r>
          </a:p>
        </p:txBody>
      </p:sp>
      <p:sp>
        <p:nvSpPr>
          <p:cNvPr id="7" name="Tekstvak 6"/>
          <p:cNvSpPr txBox="1"/>
          <p:nvPr/>
        </p:nvSpPr>
        <p:spPr>
          <a:xfrm rot="20591817">
            <a:off x="1089951" y="2735321"/>
            <a:ext cx="2197723" cy="135421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400" u="sng" dirty="0"/>
              <a:t>Een schooldag:</a:t>
            </a:r>
          </a:p>
          <a:p>
            <a:r>
              <a:rPr lang="nl-BE" sz="1400" dirty="0"/>
              <a:t>Van 08.30 uur tot 12.15 uur</a:t>
            </a:r>
          </a:p>
          <a:p>
            <a:r>
              <a:rPr lang="nl-BE" sz="1400" dirty="0"/>
              <a:t>Van 13.25 uur tot 15.30 uur</a:t>
            </a:r>
          </a:p>
          <a:p>
            <a:r>
              <a:rPr lang="nl-BE" sz="1400" dirty="0"/>
              <a:t>Er is gratis opvang door leerkrachten tot 15.45 uur.</a:t>
            </a:r>
          </a:p>
          <a:p>
            <a:endParaRPr lang="nl-BE" sz="1200" dirty="0"/>
          </a:p>
        </p:txBody>
      </p:sp>
      <p:sp>
        <p:nvSpPr>
          <p:cNvPr id="11" name="Tekstvak 10"/>
          <p:cNvSpPr txBox="1"/>
          <p:nvPr/>
        </p:nvSpPr>
        <p:spPr>
          <a:xfrm rot="475721">
            <a:off x="4135739" y="2800983"/>
            <a:ext cx="2074984"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BE" sz="1400" u="sng" dirty="0"/>
              <a:t>Eerste communie:</a:t>
            </a:r>
          </a:p>
          <a:p>
            <a:pPr algn="ctr"/>
            <a:r>
              <a:rPr lang="nl-BE" sz="1400" dirty="0"/>
              <a:t> zaterdag 4 mei 2024 </a:t>
            </a:r>
          </a:p>
          <a:p>
            <a:pPr algn="ctr"/>
            <a:r>
              <a:rPr lang="nl-BE" sz="1400" u="sng" dirty="0"/>
              <a:t>Vormsel: </a:t>
            </a:r>
          </a:p>
          <a:p>
            <a:pPr algn="ctr"/>
            <a:r>
              <a:rPr lang="nl-BE" sz="1400" dirty="0"/>
              <a:t>Zaterdag 13 of zondag 14 april 2024</a:t>
            </a:r>
          </a:p>
          <a:p>
            <a:pPr algn="ctr"/>
            <a:r>
              <a:rPr lang="nl-BE" sz="1400" u="sng" dirty="0"/>
              <a:t>Schoolfeest</a:t>
            </a:r>
            <a:r>
              <a:rPr lang="nl-BE" sz="1400" dirty="0"/>
              <a:t>:</a:t>
            </a:r>
            <a:endParaRPr lang="nl-BE" sz="1400" u="sng" dirty="0"/>
          </a:p>
          <a:p>
            <a:pPr algn="ctr"/>
            <a:r>
              <a:rPr lang="nl-BE" sz="1400" dirty="0"/>
              <a:t>Zaterdag 25 mei en</a:t>
            </a:r>
          </a:p>
          <a:p>
            <a:pPr algn="ctr"/>
            <a:r>
              <a:rPr lang="nl-BE" sz="1400" dirty="0"/>
              <a:t>   zondag 26 mei 2024</a:t>
            </a:r>
            <a:endParaRPr lang="nl-BE" sz="1200" dirty="0"/>
          </a:p>
        </p:txBody>
      </p:sp>
      <p:pic>
        <p:nvPicPr>
          <p:cNvPr id="14" name="Picture 6" descr="http://static.computertotaal.nl/thumbnails/608/8/e/8e90cd142f6f04eb3039e6f108a79891.png"/>
          <p:cNvPicPr>
            <a:picLocks noChangeAspect="1" noChangeArrowheads="1"/>
          </p:cNvPicPr>
          <p:nvPr/>
        </p:nvPicPr>
        <p:blipFill>
          <a:blip r:embed="rId8">
            <a:grayscl/>
            <a:extLst>
              <a:ext uri="{BEBA8EAE-BF5A-486C-A8C5-ECC9F3942E4B}">
                <a14:imgProps xmlns:a14="http://schemas.microsoft.com/office/drawing/2010/main">
                  <a14:imgLayer r:embed="rId5">
                    <a14:imgEffect>
                      <a14:backgroundRemoval t="200" b="99800" l="0" r="100000"/>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372630">
            <a:off x="-394381" y="4274266"/>
            <a:ext cx="4931422" cy="5342374"/>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378828" y="5500934"/>
            <a:ext cx="3626236" cy="34778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400" u="sng" dirty="0"/>
              <a:t>Vrije dagen en vakanties</a:t>
            </a:r>
            <a:r>
              <a:rPr lang="nl-BE" sz="1200" u="sng" dirty="0"/>
              <a:t>:</a:t>
            </a:r>
          </a:p>
          <a:p>
            <a:pPr lvl="0">
              <a:spcAft>
                <a:spcPts val="600"/>
              </a:spcAft>
            </a:pPr>
            <a:endParaRPr lang="nl-BE" sz="1300" b="1" dirty="0"/>
          </a:p>
          <a:p>
            <a:pPr>
              <a:spcAft>
                <a:spcPts val="600"/>
              </a:spcAft>
            </a:pPr>
            <a:r>
              <a:rPr lang="nl-BE" sz="1300" b="1" dirty="0"/>
              <a:t>Facultatieve vrije dag:  </a:t>
            </a:r>
            <a:r>
              <a:rPr lang="nl-BE" sz="1300" dirty="0"/>
              <a:t>maandag 02/10/2023</a:t>
            </a:r>
          </a:p>
          <a:p>
            <a:pPr lvl="0">
              <a:spcAft>
                <a:spcPts val="600"/>
              </a:spcAft>
            </a:pPr>
            <a:r>
              <a:rPr lang="nl-BE" sz="1300" b="1" dirty="0"/>
              <a:t>Herfstvakantie</a:t>
            </a:r>
            <a:r>
              <a:rPr lang="nl-BE" sz="1300" dirty="0"/>
              <a:t>: van 30/10/2023 tot 05/11/2023</a:t>
            </a:r>
          </a:p>
          <a:p>
            <a:pPr lvl="0">
              <a:spcAft>
                <a:spcPts val="600"/>
              </a:spcAft>
            </a:pPr>
            <a:r>
              <a:rPr lang="nl-BE" sz="1300" b="1" dirty="0"/>
              <a:t>Kerstvakantie</a:t>
            </a:r>
            <a:r>
              <a:rPr lang="nl-BE" sz="1300" dirty="0"/>
              <a:t>: van 25/12/2023 tot  07/01/2024</a:t>
            </a:r>
          </a:p>
          <a:p>
            <a:pPr lvl="0">
              <a:spcAft>
                <a:spcPts val="600"/>
              </a:spcAft>
            </a:pPr>
            <a:r>
              <a:rPr lang="nl-BE" sz="1300" b="1" dirty="0"/>
              <a:t>Krokusvakantie</a:t>
            </a:r>
            <a:r>
              <a:rPr lang="nl-BE" sz="1300" dirty="0"/>
              <a:t>: van 12/02/2024 tot 18/02/2024</a:t>
            </a:r>
          </a:p>
          <a:p>
            <a:pPr lvl="0">
              <a:spcAft>
                <a:spcPts val="600"/>
              </a:spcAft>
            </a:pPr>
            <a:r>
              <a:rPr lang="nl-BE" sz="1300" b="1" dirty="0"/>
              <a:t>Paasvakantie</a:t>
            </a:r>
            <a:r>
              <a:rPr lang="nl-BE" sz="1300" dirty="0"/>
              <a:t>: van 01/04/2024 tot 14/04/2024</a:t>
            </a:r>
          </a:p>
          <a:p>
            <a:pPr lvl="0">
              <a:spcAft>
                <a:spcPts val="600"/>
              </a:spcAft>
            </a:pPr>
            <a:r>
              <a:rPr lang="nl-BE" sz="1300" b="1" dirty="0"/>
              <a:t>O.-L-.H.-Hemelvaart</a:t>
            </a:r>
            <a:r>
              <a:rPr lang="nl-BE" sz="1300" dirty="0"/>
              <a:t>: donderdag 09/05/2024</a:t>
            </a:r>
          </a:p>
          <a:p>
            <a:pPr lvl="0">
              <a:spcAft>
                <a:spcPts val="600"/>
              </a:spcAft>
            </a:pPr>
            <a:r>
              <a:rPr lang="nl-BE" sz="1300" b="1" dirty="0"/>
              <a:t>Brugdag</a:t>
            </a:r>
            <a:r>
              <a:rPr lang="nl-BE" sz="1300" dirty="0"/>
              <a:t>: vrijdag 10/05/2024</a:t>
            </a:r>
          </a:p>
          <a:p>
            <a:pPr lvl="0">
              <a:spcAft>
                <a:spcPts val="600"/>
              </a:spcAft>
            </a:pPr>
            <a:r>
              <a:rPr lang="nl-BE" sz="1300" b="1" dirty="0"/>
              <a:t>Pinkstermaandag</a:t>
            </a:r>
            <a:r>
              <a:rPr lang="nl-BE" sz="1300" dirty="0"/>
              <a:t>: maandag 20/05/2024</a:t>
            </a:r>
          </a:p>
          <a:p>
            <a:pPr lvl="0">
              <a:spcAft>
                <a:spcPts val="600"/>
              </a:spcAft>
            </a:pPr>
            <a:r>
              <a:rPr lang="nl-BE" sz="1300" b="1" dirty="0"/>
              <a:t>Facultatieve vrije dag </a:t>
            </a:r>
            <a:r>
              <a:rPr lang="nl-BE" sz="1300" dirty="0"/>
              <a:t>: maandag 10/06/2024</a:t>
            </a:r>
            <a:endParaRPr lang="nl-BE" sz="1300" b="1" dirty="0"/>
          </a:p>
          <a:p>
            <a:pPr lvl="0">
              <a:spcAft>
                <a:spcPts val="600"/>
              </a:spcAft>
            </a:pPr>
            <a:r>
              <a:rPr lang="nl-BE" sz="1300" b="1" dirty="0"/>
              <a:t>Laatste halve schooldag voor de kinderen (niet voor de leerkrachten): </a:t>
            </a:r>
            <a:r>
              <a:rPr lang="nl-BE" sz="1300" dirty="0"/>
              <a:t> vrijdag 28 juni (enkel VM)</a:t>
            </a:r>
          </a:p>
        </p:txBody>
      </p:sp>
      <p:pic>
        <p:nvPicPr>
          <p:cNvPr id="15" name="Picture 6" descr="http://static.computertotaal.nl/thumbnails/608/8/e/8e90cd142f6f04eb3039e6f108a79891.png"/>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714" t="-547"/>
          <a:stretch/>
        </p:blipFill>
        <p:spPr bwMode="auto">
          <a:xfrm rot="241303">
            <a:off x="3867472" y="5362783"/>
            <a:ext cx="2856148" cy="3165340"/>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p:cNvSpPr txBox="1"/>
          <p:nvPr/>
        </p:nvSpPr>
        <p:spPr>
          <a:xfrm>
            <a:off x="4240476" y="5997585"/>
            <a:ext cx="2219496" cy="172354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400" u="sng" dirty="0"/>
              <a:t>Pedagogische </a:t>
            </a:r>
            <a:r>
              <a:rPr lang="nl-BE" sz="1400" b="1" u="sng" dirty="0"/>
              <a:t>studiedagen</a:t>
            </a:r>
          </a:p>
          <a:p>
            <a:r>
              <a:rPr lang="nl-BE" sz="1200" b="1" i="1" dirty="0"/>
              <a:t>(vrijaf voor de leerlingen)</a:t>
            </a:r>
            <a:endParaRPr lang="nl-BE" sz="1200" b="1" dirty="0"/>
          </a:p>
          <a:p>
            <a:pPr lvl="0"/>
            <a:endParaRPr lang="nl-BE" sz="1200" b="1" dirty="0"/>
          </a:p>
          <a:p>
            <a:pPr lvl="0"/>
            <a:r>
              <a:rPr lang="nl-BE" sz="1400" dirty="0"/>
              <a:t>Woensdag 18/10/2023</a:t>
            </a:r>
          </a:p>
          <a:p>
            <a:pPr lvl="0"/>
            <a:r>
              <a:rPr lang="nl-BE" sz="1400" dirty="0"/>
              <a:t>maandag 27/11/2023</a:t>
            </a:r>
          </a:p>
          <a:p>
            <a:pPr lvl="0"/>
            <a:r>
              <a:rPr lang="nl-BE" sz="1400" dirty="0"/>
              <a:t>Woensdag 31/01/2024</a:t>
            </a:r>
          </a:p>
          <a:p>
            <a:pPr lvl="0"/>
            <a:r>
              <a:rPr lang="nl-BE" sz="1400" dirty="0"/>
              <a:t>Woensdag 28/02/2024</a:t>
            </a:r>
          </a:p>
          <a:p>
            <a:endParaRPr lang="nl-BE" sz="1200" dirty="0"/>
          </a:p>
        </p:txBody>
      </p:sp>
      <p:sp>
        <p:nvSpPr>
          <p:cNvPr id="4" name="Tijdelijke aanduiding voor dianummer 3"/>
          <p:cNvSpPr>
            <a:spLocks noGrp="1"/>
          </p:cNvSpPr>
          <p:nvPr>
            <p:ph type="sldNum" sz="quarter" idx="12"/>
          </p:nvPr>
        </p:nvSpPr>
        <p:spPr/>
        <p:txBody>
          <a:bodyPr/>
          <a:lstStyle/>
          <a:p>
            <a:fld id="{5C06DBC5-7A0E-498B-9185-35DC10EE525A}" type="slidenum">
              <a:rPr lang="nl-BE" smtClean="0"/>
              <a:t>3</a:t>
            </a:fld>
            <a:endParaRPr lang="nl-BE"/>
          </a:p>
        </p:txBody>
      </p:sp>
    </p:spTree>
    <p:extLst>
      <p:ext uri="{BB962C8B-B14F-4D97-AF65-F5344CB8AC3E}">
        <p14:creationId xmlns:p14="http://schemas.microsoft.com/office/powerpoint/2010/main" val="399859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lourbox.com/preview/5074658-68969-abc.jpg"/>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backgroundRemoval t="417" b="20208" l="20485" r="39427"/>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l="21074" r="59764" b="80078"/>
          <a:stretch/>
        </p:blipFill>
        <p:spPr bwMode="auto">
          <a:xfrm>
            <a:off x="699978" y="848544"/>
            <a:ext cx="828675" cy="98674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940173" y="780045"/>
            <a:ext cx="2185214" cy="400110"/>
          </a:xfrm>
          <a:prstGeom prst="rect">
            <a:avLst/>
          </a:prstGeom>
          <a:noFill/>
        </p:spPr>
        <p:txBody>
          <a:bodyPr wrap="none" rtlCol="0">
            <a:spAutoFit/>
          </a:bodyPr>
          <a:lstStyle/>
          <a:p>
            <a:r>
              <a:rPr lang="nl-BE" sz="2000" b="1" u="sng" dirty="0">
                <a:latin typeface="Hand writing Mutlu" panose="00002100000000000000" pitchFamily="2" charset="0"/>
              </a:rPr>
              <a:t>Benodigdheden</a:t>
            </a:r>
          </a:p>
        </p:txBody>
      </p:sp>
      <p:sp>
        <p:nvSpPr>
          <p:cNvPr id="7" name="Tekstvak 6"/>
          <p:cNvSpPr txBox="1"/>
          <p:nvPr/>
        </p:nvSpPr>
        <p:spPr>
          <a:xfrm>
            <a:off x="1916162" y="1208584"/>
            <a:ext cx="4464496" cy="954107"/>
          </a:xfrm>
          <a:prstGeom prst="rect">
            <a:avLst/>
          </a:prstGeom>
          <a:noFill/>
        </p:spPr>
        <p:txBody>
          <a:bodyPr wrap="square" rtlCol="0">
            <a:spAutoFit/>
          </a:bodyPr>
          <a:lstStyle/>
          <a:p>
            <a:r>
              <a:rPr lang="nl-BE" sz="1400" dirty="0"/>
              <a:t>Het basisonderwijs is gratis wat betreft handboeken en schriften. De kinderen krijgen potlood, pennen, gom, lat, kleurpotloden,  </a:t>
            </a:r>
            <a:r>
              <a:rPr lang="nl-BE" sz="1400" dirty="0" err="1"/>
              <a:t>geodriehoek</a:t>
            </a:r>
            <a:r>
              <a:rPr lang="nl-BE" sz="1400" dirty="0"/>
              <a:t>… De klasleerkracht laat je zeker weten of je nog iets extra nodig hebt.</a:t>
            </a:r>
          </a:p>
        </p:txBody>
      </p:sp>
      <p:sp>
        <p:nvSpPr>
          <p:cNvPr id="8" name="Tekstvak 7"/>
          <p:cNvSpPr txBox="1"/>
          <p:nvPr/>
        </p:nvSpPr>
        <p:spPr>
          <a:xfrm>
            <a:off x="539246" y="2631515"/>
            <a:ext cx="1877437" cy="400110"/>
          </a:xfrm>
          <a:prstGeom prst="rect">
            <a:avLst/>
          </a:prstGeom>
          <a:noFill/>
        </p:spPr>
        <p:txBody>
          <a:bodyPr wrap="none" rtlCol="0">
            <a:spAutoFit/>
          </a:bodyPr>
          <a:lstStyle/>
          <a:p>
            <a:r>
              <a:rPr lang="nl-BE" sz="2000" b="1" u="sng" dirty="0">
                <a:latin typeface="Hand writing Mutlu" panose="00002100000000000000" pitchFamily="2" charset="0"/>
              </a:rPr>
              <a:t>Bijscholing</a:t>
            </a:r>
          </a:p>
        </p:txBody>
      </p:sp>
      <p:sp>
        <p:nvSpPr>
          <p:cNvPr id="9" name="Tekstvak 8"/>
          <p:cNvSpPr txBox="1"/>
          <p:nvPr/>
        </p:nvSpPr>
        <p:spPr>
          <a:xfrm>
            <a:off x="558338" y="3080792"/>
            <a:ext cx="6120680" cy="523220"/>
          </a:xfrm>
          <a:prstGeom prst="rect">
            <a:avLst/>
          </a:prstGeom>
          <a:noFill/>
        </p:spPr>
        <p:txBody>
          <a:bodyPr wrap="square" rtlCol="0">
            <a:spAutoFit/>
          </a:bodyPr>
          <a:lstStyle/>
          <a:p>
            <a:r>
              <a:rPr lang="nl-BE" sz="1400" dirty="0"/>
              <a:t>Het schoolteam schoolt zich permanent bij i.v.m. leerplannen, klasmanagement, nieuwe werkvormen, projectwerk, zorg, leermoeilijkheden…</a:t>
            </a:r>
          </a:p>
        </p:txBody>
      </p:sp>
      <p:sp>
        <p:nvSpPr>
          <p:cNvPr id="3" name="Tijdelijke aanduiding voor dianummer 2"/>
          <p:cNvSpPr>
            <a:spLocks noGrp="1"/>
          </p:cNvSpPr>
          <p:nvPr>
            <p:ph type="sldNum" sz="quarter" idx="12"/>
          </p:nvPr>
        </p:nvSpPr>
        <p:spPr/>
        <p:txBody>
          <a:bodyPr/>
          <a:lstStyle/>
          <a:p>
            <a:fld id="{5C06DBC5-7A0E-498B-9185-35DC10EE525A}" type="slidenum">
              <a:rPr lang="nl-BE" smtClean="0"/>
              <a:t>4</a:t>
            </a:fld>
            <a:endParaRPr lang="nl-BE"/>
          </a:p>
        </p:txBody>
      </p:sp>
      <p:pic>
        <p:nvPicPr>
          <p:cNvPr id="13" name="Afbeelding 12"/>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rot="20707220">
            <a:off x="3659688" y="3699596"/>
            <a:ext cx="1304200" cy="1581946"/>
          </a:xfrm>
          <a:prstGeom prst="rect">
            <a:avLst/>
          </a:prstGeom>
        </p:spPr>
      </p:pic>
      <p:pic>
        <p:nvPicPr>
          <p:cNvPr id="14" name="Picture 2" descr="http://www.colourbox.com/preview/5074658-68969-abc.jpg"/>
          <p:cNvPicPr>
            <a:picLocks noChangeAspect="1" noChangeArrowheads="1"/>
          </p:cNvPicPr>
          <p:nvPr/>
        </p:nvPicPr>
        <p:blipFill rotWithShape="1">
          <a:blip r:embed="rId5">
            <a:grayscl/>
            <a:extLst>
              <a:ext uri="{BEBA8EAE-BF5A-486C-A8C5-ECC9F3942E4B}">
                <a14:imgProps xmlns:a14="http://schemas.microsoft.com/office/drawing/2010/main">
                  <a14:imgLayer r:embed="rId3">
                    <a14:imgEffect>
                      <a14:backgroundRemoval t="0" b="20000" l="43172" r="60793"/>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42440" r="38838" b="80270"/>
          <a:stretch/>
        </p:blipFill>
        <p:spPr bwMode="auto">
          <a:xfrm rot="20507739">
            <a:off x="3972890" y="3941164"/>
            <a:ext cx="809626" cy="977222"/>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p:cNvSpPr txBox="1"/>
          <p:nvPr/>
        </p:nvSpPr>
        <p:spPr>
          <a:xfrm>
            <a:off x="734680" y="4810742"/>
            <a:ext cx="3108543" cy="400110"/>
          </a:xfrm>
          <a:prstGeom prst="rect">
            <a:avLst/>
          </a:prstGeom>
          <a:noFill/>
        </p:spPr>
        <p:txBody>
          <a:bodyPr wrap="none" rtlCol="0">
            <a:spAutoFit/>
          </a:bodyPr>
          <a:lstStyle/>
          <a:p>
            <a:r>
              <a:rPr lang="nl-BE" sz="2000" b="1" u="sng" dirty="0">
                <a:latin typeface="Hand writing Mutlu" panose="00002100000000000000" pitchFamily="2" charset="0"/>
              </a:rPr>
              <a:t>Computers en I-</a:t>
            </a:r>
            <a:r>
              <a:rPr lang="nl-BE" sz="2000" b="1" u="sng" dirty="0" err="1">
                <a:latin typeface="Hand writing Mutlu" panose="00002100000000000000" pitchFamily="2" charset="0"/>
              </a:rPr>
              <a:t>pads</a:t>
            </a:r>
            <a:endParaRPr lang="nl-BE" sz="2000" b="1" u="sng" dirty="0">
              <a:latin typeface="Hand writing Mutlu" panose="00002100000000000000" pitchFamily="2" charset="0"/>
            </a:endParaRPr>
          </a:p>
        </p:txBody>
      </p:sp>
      <p:sp>
        <p:nvSpPr>
          <p:cNvPr id="16" name="Tekstvak 15"/>
          <p:cNvSpPr txBox="1"/>
          <p:nvPr/>
        </p:nvSpPr>
        <p:spPr>
          <a:xfrm>
            <a:off x="645457" y="5422471"/>
            <a:ext cx="4575872" cy="2893100"/>
          </a:xfrm>
          <a:prstGeom prst="rect">
            <a:avLst/>
          </a:prstGeom>
          <a:noFill/>
        </p:spPr>
        <p:txBody>
          <a:bodyPr wrap="square" rtlCol="0">
            <a:spAutoFit/>
          </a:bodyPr>
          <a:lstStyle/>
          <a:p>
            <a:r>
              <a:rPr lang="nl-BE" sz="1400" dirty="0"/>
              <a:t>Alle klassen beschikken over computers in de klas. Ook hebben we I-</a:t>
            </a:r>
            <a:r>
              <a:rPr lang="nl-BE" sz="1400" dirty="0" err="1"/>
              <a:t>pads</a:t>
            </a:r>
            <a:r>
              <a:rPr lang="nl-BE" sz="1400" dirty="0"/>
              <a:t> en </a:t>
            </a:r>
            <a:r>
              <a:rPr lang="nl-BE" sz="1400" dirty="0" err="1"/>
              <a:t>chromebooks</a:t>
            </a:r>
            <a:r>
              <a:rPr lang="nl-BE" sz="1400" dirty="0"/>
              <a:t> op school die iedereen kan gebruiken. Ze worden ingeschakeld tijdens de lessen. De kinderen leren zo werken met verschillende computerprogramma’s, opzoeken op het internet, mailen…</a:t>
            </a:r>
          </a:p>
          <a:p>
            <a:r>
              <a:rPr lang="nl-BE" sz="1400" dirty="0"/>
              <a:t>In de lagere school hebben alle klassen digitale borden.</a:t>
            </a:r>
          </a:p>
          <a:p>
            <a:r>
              <a:rPr lang="nl-BE" sz="1400" dirty="0"/>
              <a:t>In ons computerlokaal geven de leerkrachten computerlessen geïntegreerd in het lessenpakket.</a:t>
            </a:r>
          </a:p>
          <a:p>
            <a:r>
              <a:rPr lang="nl-BE" sz="1400" dirty="0"/>
              <a:t>In de kleuterzorgklas is er ook een digitaal bord beschikbaar voor alle kleuters. </a:t>
            </a:r>
          </a:p>
          <a:p>
            <a:r>
              <a:rPr lang="nl-BE" sz="1400" dirty="0"/>
              <a:t>In onze kleuterschool wordt er gewerkt met </a:t>
            </a:r>
            <a:r>
              <a:rPr lang="nl-BE" sz="1400" dirty="0" err="1"/>
              <a:t>Fundels</a:t>
            </a:r>
            <a:r>
              <a:rPr lang="nl-BE" sz="1400" dirty="0"/>
              <a:t>, een digitaal vertel- en voorleessysteem dat zeer bevorderlijk is voor de taalontwikkeling van jonge kinderen. </a:t>
            </a:r>
          </a:p>
        </p:txBody>
      </p:sp>
      <p:pic>
        <p:nvPicPr>
          <p:cNvPr id="18" name="Afbeelding 17"/>
          <p:cNvPicPr>
            <a:picLocks noChangeAspect="1"/>
          </p:cNvPicPr>
          <p:nvPr/>
        </p:nvPicPr>
        <p:blipFill>
          <a:blip r:embed="rId6" cstate="print">
            <a:extLst>
              <a:ext uri="{BEBA8EAE-BF5A-486C-A8C5-ECC9F3942E4B}">
                <a14:imgProps xmlns:a14="http://schemas.microsoft.com/office/drawing/2010/main">
                  <a14:imgLayer r:embed="rId7">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10259934">
            <a:off x="361811" y="668684"/>
            <a:ext cx="1505008" cy="1552661"/>
          </a:xfrm>
          <a:prstGeom prst="rect">
            <a:avLst/>
          </a:prstGeom>
        </p:spPr>
      </p:pic>
    </p:spTree>
    <p:extLst>
      <p:ext uri="{BB962C8B-B14F-4D97-AF65-F5344CB8AC3E}">
        <p14:creationId xmlns:p14="http://schemas.microsoft.com/office/powerpoint/2010/main" val="273465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80" y="6894947"/>
            <a:ext cx="1432402" cy="1684364"/>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5</a:t>
            </a:fld>
            <a:endParaRPr lang="nl-BE"/>
          </a:p>
        </p:txBody>
      </p:sp>
      <p:sp>
        <p:nvSpPr>
          <p:cNvPr id="4" name="Tekstvak 3"/>
          <p:cNvSpPr txBox="1"/>
          <p:nvPr/>
        </p:nvSpPr>
        <p:spPr>
          <a:xfrm>
            <a:off x="758411" y="624994"/>
            <a:ext cx="1569660" cy="400110"/>
          </a:xfrm>
          <a:prstGeom prst="rect">
            <a:avLst/>
          </a:prstGeom>
          <a:noFill/>
        </p:spPr>
        <p:txBody>
          <a:bodyPr wrap="none" rtlCol="0">
            <a:spAutoFit/>
          </a:bodyPr>
          <a:lstStyle/>
          <a:p>
            <a:r>
              <a:rPr lang="nl-BE" sz="2000" b="1" u="sng" dirty="0">
                <a:latin typeface="Hand writing Mutlu" panose="00002100000000000000" pitchFamily="2" charset="0"/>
              </a:rPr>
              <a:t>Contacten</a:t>
            </a:r>
          </a:p>
        </p:txBody>
      </p:sp>
      <p:sp>
        <p:nvSpPr>
          <p:cNvPr id="5" name="Tekstvak 4"/>
          <p:cNvSpPr txBox="1"/>
          <p:nvPr/>
        </p:nvSpPr>
        <p:spPr>
          <a:xfrm>
            <a:off x="774316" y="1136576"/>
            <a:ext cx="5425689" cy="1569660"/>
          </a:xfrm>
          <a:prstGeom prst="rect">
            <a:avLst/>
          </a:prstGeom>
          <a:noFill/>
        </p:spPr>
        <p:txBody>
          <a:bodyPr wrap="square" rtlCol="0">
            <a:spAutoFit/>
          </a:bodyPr>
          <a:lstStyle/>
          <a:p>
            <a:r>
              <a:rPr lang="nl-BE" sz="1400" dirty="0"/>
              <a:t>In de loop van het schooljaar worden verschillende contactmogelijkheden georganiseerd.</a:t>
            </a:r>
          </a:p>
          <a:p>
            <a:pPr lvl="0"/>
            <a:r>
              <a:rPr lang="nl-BE" sz="1400" dirty="0"/>
              <a:t>Je kan natuurlijk steeds een afspraak maken, buiten deze formele overlegmomenten. Dit kan met de klasleerkrachten, de zorg- en turnleerkrachten en de directeur. Geef maar een seintje als je een gesprek wenst!</a:t>
            </a:r>
          </a:p>
          <a:p>
            <a:endParaRPr lang="nl-BE" sz="1200" dirty="0"/>
          </a:p>
        </p:txBody>
      </p:sp>
      <p:pic>
        <p:nvPicPr>
          <p:cNvPr id="6" name="Picture 6" descr="http://static.computertotaal.nl/thumbnails/608/8/e/8e90cd142f6f04eb3039e6f108a79891.png"/>
          <p:cNvPicPr>
            <a:picLocks noChangeAspect="1" noChangeArrowheads="1"/>
          </p:cNvPicPr>
          <p:nvPr/>
        </p:nvPicPr>
        <p:blipFill>
          <a:blip r:embed="rId3">
            <a:grayscl/>
            <a:extLst>
              <a:ext uri="{BEBA8EAE-BF5A-486C-A8C5-ECC9F3942E4B}">
                <a14:imgProps xmlns:a14="http://schemas.microsoft.com/office/drawing/2010/main">
                  <a14:imgLayer r:embed="rId4">
                    <a14:imgEffect>
                      <a14:backgroundRemoval t="200" b="99800" l="0" r="100000"/>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004706">
            <a:off x="1367079" y="2355870"/>
            <a:ext cx="4513333" cy="4889444"/>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rot="594120">
            <a:off x="2144671" y="3304848"/>
            <a:ext cx="2989957" cy="34163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nl-BE" sz="1200" b="1" u="sng" dirty="0"/>
              <a:t>Kleuterinstuif</a:t>
            </a:r>
            <a:r>
              <a:rPr lang="nl-BE" sz="1200" u="sng" dirty="0"/>
              <a:t> </a:t>
            </a:r>
            <a:r>
              <a:rPr lang="nl-BE" sz="1200" dirty="0"/>
              <a:t>: dinsdag </a:t>
            </a:r>
            <a:r>
              <a:rPr lang="nl-BE" sz="1200" b="1" dirty="0"/>
              <a:t>29 augustus </a:t>
            </a:r>
            <a:r>
              <a:rPr lang="nl-BE" sz="1200" dirty="0"/>
              <a:t>2023 van 17.00 uur tot 19.00 uur</a:t>
            </a:r>
          </a:p>
          <a:p>
            <a:pPr lvl="0"/>
            <a:endParaRPr lang="nl-BE" sz="1200" dirty="0"/>
          </a:p>
          <a:p>
            <a:pPr lvl="0"/>
            <a:r>
              <a:rPr lang="nl-BE" sz="1200" b="1" u="sng" dirty="0"/>
              <a:t>Omgekeerd oudercontact lagere school</a:t>
            </a:r>
            <a:r>
              <a:rPr lang="nl-BE" sz="1200" u="sng" dirty="0"/>
              <a:t> </a:t>
            </a:r>
            <a:r>
              <a:rPr lang="nl-BE" sz="1200" dirty="0"/>
              <a:t>op donderdag </a:t>
            </a:r>
            <a:r>
              <a:rPr lang="nl-BE" sz="1200" b="1" dirty="0"/>
              <a:t>24 augustus 2023</a:t>
            </a:r>
          </a:p>
          <a:p>
            <a:pPr lvl="0"/>
            <a:r>
              <a:rPr lang="nl-BE" sz="1200" dirty="0"/>
              <a:t>(Ouders geven info aan de leerkracht: vergeet geen afspraak te maken)</a:t>
            </a:r>
          </a:p>
          <a:p>
            <a:pPr lvl="0"/>
            <a:endParaRPr lang="nl-BE" sz="1200" dirty="0"/>
          </a:p>
          <a:p>
            <a:pPr lvl="0"/>
            <a:r>
              <a:rPr lang="nl-BE" sz="1200" b="1" u="sng" dirty="0"/>
              <a:t>Infoavond</a:t>
            </a:r>
            <a:r>
              <a:rPr lang="nl-BE" sz="1200" dirty="0"/>
              <a:t>: -4 september: K2-K3-L2</a:t>
            </a:r>
          </a:p>
          <a:p>
            <a:pPr lvl="0"/>
            <a:r>
              <a:rPr lang="nl-BE" sz="1200" dirty="0"/>
              <a:t>                     -5 september: L1-L3-L4-L5 </a:t>
            </a:r>
          </a:p>
          <a:p>
            <a:pPr lvl="0"/>
            <a:r>
              <a:rPr lang="nl-BE" sz="1200" dirty="0"/>
              <a:t>                     -7 september: PK1-L6</a:t>
            </a:r>
          </a:p>
          <a:p>
            <a:pPr lvl="0"/>
            <a:r>
              <a:rPr lang="nl-BE" sz="1200" dirty="0"/>
              <a:t>Je krijgt nog een uitnodiging.</a:t>
            </a:r>
          </a:p>
          <a:p>
            <a:pPr lvl="0"/>
            <a:endParaRPr lang="nl-BE" sz="1200" dirty="0"/>
          </a:p>
          <a:p>
            <a:pPr lvl="0"/>
            <a:r>
              <a:rPr lang="nl-BE" sz="1200" b="1" u="sng" dirty="0"/>
              <a:t>Rapportbespreking lagere school </a:t>
            </a:r>
          </a:p>
          <a:p>
            <a:pPr lvl="0"/>
            <a:r>
              <a:rPr lang="nl-BE" sz="1200" dirty="0"/>
              <a:t>in december en mei</a:t>
            </a:r>
          </a:p>
          <a:p>
            <a:pPr lvl="0"/>
            <a:endParaRPr lang="nl-BE" sz="1200" dirty="0"/>
          </a:p>
          <a:p>
            <a:r>
              <a:rPr lang="nl-BE" sz="1200" b="1" u="sng" dirty="0"/>
              <a:t>Evaluatiegesprek kleuters en 1ste leerjaar</a:t>
            </a:r>
          </a:p>
          <a:p>
            <a:r>
              <a:rPr lang="nl-BE" sz="1200" dirty="0"/>
              <a:t>in februari en in juni</a:t>
            </a:r>
          </a:p>
        </p:txBody>
      </p:sp>
      <p:pic>
        <p:nvPicPr>
          <p:cNvPr id="9" name="Picture 2" descr="http://www.colourbox.com/preview/5074658-68969-abc.jpg"/>
          <p:cNvPicPr>
            <a:picLocks noChangeAspect="1" noChangeArrowheads="1"/>
          </p:cNvPicPr>
          <p:nvPr/>
        </p:nvPicPr>
        <p:blipFill rotWithShape="1">
          <a:blip r:embed="rId5">
            <a:grayscl/>
            <a:extLst>
              <a:ext uri="{BEBA8EAE-BF5A-486C-A8C5-ECC9F3942E4B}">
                <a14:imgProps xmlns:a14="http://schemas.microsoft.com/office/drawing/2010/main">
                  <a14:imgLayer r:embed="rId6">
                    <a14:imgEffect>
                      <a14:backgroundRemoval t="0" b="20000" l="63216" r="79956"/>
                    </a14:imgEffect>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62484" r="18758" b="80270"/>
          <a:stretch/>
        </p:blipFill>
        <p:spPr bwMode="auto">
          <a:xfrm rot="20671333">
            <a:off x="890000" y="7142241"/>
            <a:ext cx="811163" cy="97722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2116547" y="7329264"/>
            <a:ext cx="2954655" cy="400110"/>
          </a:xfrm>
          <a:prstGeom prst="rect">
            <a:avLst/>
          </a:prstGeom>
          <a:noFill/>
        </p:spPr>
        <p:txBody>
          <a:bodyPr wrap="none" rtlCol="0">
            <a:spAutoFit/>
          </a:bodyPr>
          <a:lstStyle/>
          <a:p>
            <a:r>
              <a:rPr lang="nl-BE" sz="2000" b="1" u="sng" dirty="0">
                <a:latin typeface="Hand writing Mutlu" panose="00002100000000000000" pitchFamily="2" charset="0"/>
              </a:rPr>
              <a:t>Drinken in de klas</a:t>
            </a:r>
          </a:p>
        </p:txBody>
      </p:sp>
      <p:sp>
        <p:nvSpPr>
          <p:cNvPr id="3" name="Tekstvak 2"/>
          <p:cNvSpPr txBox="1"/>
          <p:nvPr/>
        </p:nvSpPr>
        <p:spPr>
          <a:xfrm>
            <a:off x="2116547" y="7840647"/>
            <a:ext cx="4062895" cy="1384995"/>
          </a:xfrm>
          <a:prstGeom prst="rect">
            <a:avLst/>
          </a:prstGeom>
          <a:noFill/>
        </p:spPr>
        <p:txBody>
          <a:bodyPr wrap="square" rtlCol="0">
            <a:spAutoFit/>
          </a:bodyPr>
          <a:lstStyle/>
          <a:p>
            <a:r>
              <a:rPr lang="nl-BE" sz="1400" dirty="0"/>
              <a:t>De kinderen brengen een drinkbus gevuld met water mee van thuis.</a:t>
            </a:r>
          </a:p>
          <a:p>
            <a:r>
              <a:rPr lang="nl-BE" sz="1400" dirty="0"/>
              <a:t>In elke klas en op de speelplaats is er fris kraantjeswater beschikbaar. De kinderen kunnen hier de hele dag door bijvullen indien nodig. Veel water drinken, is immers gezond.</a:t>
            </a:r>
          </a:p>
        </p:txBody>
      </p:sp>
    </p:spTree>
    <p:extLst>
      <p:ext uri="{BB962C8B-B14F-4D97-AF65-F5344CB8AC3E}">
        <p14:creationId xmlns:p14="http://schemas.microsoft.com/office/powerpoint/2010/main" val="288449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64" y="1731826"/>
            <a:ext cx="1432402" cy="1684364"/>
          </a:xfrm>
          <a:prstGeom prst="rect">
            <a:avLst/>
          </a:prstGeom>
        </p:spPr>
      </p:pic>
      <p:sp>
        <p:nvSpPr>
          <p:cNvPr id="8" name="Tekstvak 7"/>
          <p:cNvSpPr txBox="1"/>
          <p:nvPr/>
        </p:nvSpPr>
        <p:spPr>
          <a:xfrm>
            <a:off x="870885" y="764749"/>
            <a:ext cx="2339102" cy="400110"/>
          </a:xfrm>
          <a:prstGeom prst="rect">
            <a:avLst/>
          </a:prstGeom>
          <a:noFill/>
        </p:spPr>
        <p:txBody>
          <a:bodyPr wrap="none" rtlCol="0">
            <a:spAutoFit/>
          </a:bodyPr>
          <a:lstStyle/>
          <a:p>
            <a:r>
              <a:rPr lang="nl-BE" sz="2000" b="1" u="sng" dirty="0">
                <a:latin typeface="Hand writing Mutlu" panose="00002100000000000000" pitchFamily="2" charset="0"/>
              </a:rPr>
              <a:t>Dynamisch team</a:t>
            </a:r>
          </a:p>
        </p:txBody>
      </p:sp>
      <p:sp>
        <p:nvSpPr>
          <p:cNvPr id="9" name="Tekstvak 8"/>
          <p:cNvSpPr txBox="1"/>
          <p:nvPr/>
        </p:nvSpPr>
        <p:spPr>
          <a:xfrm>
            <a:off x="1983621" y="1164859"/>
            <a:ext cx="3816424" cy="738664"/>
          </a:xfrm>
          <a:prstGeom prst="rect">
            <a:avLst/>
          </a:prstGeom>
          <a:noFill/>
        </p:spPr>
        <p:txBody>
          <a:bodyPr wrap="square" rtlCol="0">
            <a:spAutoFit/>
          </a:bodyPr>
          <a:lstStyle/>
          <a:p>
            <a:r>
              <a:rPr lang="nl-BE" sz="1400" dirty="0"/>
              <a:t>Ons dynamisch schoolteam maakt van elke schooldag een feest voor elk kind. Onze directeur, mevrouw Sofie, leidt dit team.</a:t>
            </a:r>
          </a:p>
        </p:txBody>
      </p:sp>
      <p:sp>
        <p:nvSpPr>
          <p:cNvPr id="10" name="Tekstvak 9"/>
          <p:cNvSpPr txBox="1"/>
          <p:nvPr/>
        </p:nvSpPr>
        <p:spPr>
          <a:xfrm>
            <a:off x="1983621" y="2030326"/>
            <a:ext cx="3570208" cy="400110"/>
          </a:xfrm>
          <a:prstGeom prst="rect">
            <a:avLst/>
          </a:prstGeom>
          <a:noFill/>
        </p:spPr>
        <p:txBody>
          <a:bodyPr wrap="none" rtlCol="0">
            <a:spAutoFit/>
          </a:bodyPr>
          <a:lstStyle/>
          <a:p>
            <a:r>
              <a:rPr lang="nl-BE" sz="2000" b="1" u="sng" dirty="0">
                <a:latin typeface="Hand writing Mutlu" panose="00002100000000000000" pitchFamily="2" charset="0"/>
              </a:rPr>
              <a:t>Elk kind is belangrijk</a:t>
            </a:r>
          </a:p>
        </p:txBody>
      </p:sp>
      <p:sp>
        <p:nvSpPr>
          <p:cNvPr id="11" name="Afgeronde rechthoek 10"/>
          <p:cNvSpPr/>
          <p:nvPr/>
        </p:nvSpPr>
        <p:spPr>
          <a:xfrm>
            <a:off x="669947" y="6309792"/>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2" name="Afgeronde rechthoek 11"/>
          <p:cNvSpPr/>
          <p:nvPr/>
        </p:nvSpPr>
        <p:spPr>
          <a:xfrm>
            <a:off x="2641572" y="6287142"/>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ln w="12700">
                <a:solidFill>
                  <a:schemeClr val="tx1"/>
                </a:solidFill>
              </a:ln>
            </a:endParaRPr>
          </a:p>
        </p:txBody>
      </p:sp>
      <p:sp>
        <p:nvSpPr>
          <p:cNvPr id="13" name="Afgeronde rechthoek 12"/>
          <p:cNvSpPr/>
          <p:nvPr/>
        </p:nvSpPr>
        <p:spPr>
          <a:xfrm>
            <a:off x="4653135" y="6258541"/>
            <a:ext cx="1800200" cy="3266094"/>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pic>
        <p:nvPicPr>
          <p:cNvPr id="15" name="Picture 2" descr="http://www.colourbox.com/preview/5074658-68969-abc.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417" b="21042" l="80617" r="98458"/>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80766" b="79886"/>
          <a:stretch/>
        </p:blipFill>
        <p:spPr bwMode="auto">
          <a:xfrm rot="20023335">
            <a:off x="816609" y="2092059"/>
            <a:ext cx="738758" cy="884884"/>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984569" y="4278467"/>
            <a:ext cx="5146468" cy="2031325"/>
          </a:xfrm>
          <a:prstGeom prst="rect">
            <a:avLst/>
          </a:prstGeom>
          <a:noFill/>
        </p:spPr>
        <p:txBody>
          <a:bodyPr wrap="square" rtlCol="0">
            <a:spAutoFit/>
          </a:bodyPr>
          <a:lstStyle/>
          <a:p>
            <a:r>
              <a:rPr lang="nl-BE" sz="1400" dirty="0"/>
              <a:t>Kinderen kunnen individuele ondersteuning krijgen door een   zorgcoördinator en/of een zorgleerkracht.</a:t>
            </a:r>
          </a:p>
          <a:p>
            <a:r>
              <a:rPr lang="nl-BE" sz="1400" dirty="0"/>
              <a:t>Regelmatig wordt er overlegd door de leerkrachten met CLB en externe  hulpverleners (logo, kiné…). </a:t>
            </a:r>
          </a:p>
          <a:p>
            <a:r>
              <a:rPr lang="nl-BE" sz="1400" dirty="0"/>
              <a:t>Ons team wordt ondersteund door het leersteuncentrum De Accolade.</a:t>
            </a:r>
          </a:p>
          <a:p>
            <a:r>
              <a:rPr lang="nl-BE" sz="1400" dirty="0"/>
              <a:t>Ook met andere problemen dan leerproblemen kunnen de kinderen steeds bij de klasleerkrachten, de zorgcoördinatoren, de zorgleerkrachten en de directeur terecht.</a:t>
            </a:r>
          </a:p>
        </p:txBody>
      </p:sp>
      <p:pic>
        <p:nvPicPr>
          <p:cNvPr id="3" name="Afbeelding 2"/>
          <p:cNvPicPr>
            <a:picLocks noChangeAspect="1"/>
          </p:cNvPicPr>
          <p:nvPr/>
        </p:nvPicPr>
        <p:blipFill>
          <a:blip r:embed="rId5" cstate="print">
            <a:grayscl/>
            <a:extLst>
              <a:ext uri="{BEBA8EAE-BF5A-486C-A8C5-ECC9F3942E4B}">
                <a14:imgProps xmlns:a14="http://schemas.microsoft.com/office/drawing/2010/main">
                  <a14:imgLayer r:embed="rId6">
                    <a14:imgEffect>
                      <a14:backgroundRemoval t="1115" b="100000" l="1115" r="100000">
                        <a14:foregroundMark x1="62785" y1="44178" x2="62785" y2="44178"/>
                        <a14:foregroundMark x1="64384" y1="41781" x2="64384" y2="41781"/>
                        <a14:foregroundMark x1="65525" y1="40925" x2="65525" y2="40925"/>
                        <a14:foregroundMark x1="65525" y1="39897" x2="65525" y2="39897"/>
                        <a14:foregroundMark x1="67580" y1="39041" x2="67580" y2="39041"/>
                        <a14:foregroundMark x1="69178" y1="38185" x2="69178" y2="38185"/>
                        <a14:foregroundMark x1="70091" y1="36644" x2="70091" y2="36644"/>
                        <a14:foregroundMark x1="71233" y1="35445" x2="71233" y2="35445"/>
                        <a14:foregroundMark x1="72146" y1="34247" x2="72146" y2="34247"/>
                        <a14:foregroundMark x1="74429" y1="33219" x2="74429" y2="33219"/>
                        <a14:foregroundMark x1="76027" y1="31164" x2="76027" y2="31164"/>
                        <a14:foregroundMark x1="78082" y1="29966" x2="78082" y2="29966"/>
                        <a14:foregroundMark x1="79680" y1="28767" x2="79680" y2="28767"/>
                        <a14:foregroundMark x1="81050" y1="27568" x2="81050" y2="27568"/>
                        <a14:foregroundMark x1="83333" y1="25685" x2="83333" y2="25685"/>
                        <a14:foregroundMark x1="17808" y1="34247" x2="17808" y2="34247"/>
                        <a14:foregroundMark x1="19863" y1="35445" x2="19863" y2="35445"/>
                        <a14:foregroundMark x1="21461" y1="35445" x2="21461" y2="35445"/>
                        <a14:foregroundMark x1="23059" y1="35959" x2="23059" y2="35959"/>
                        <a14:foregroundMark x1="23059" y1="36301" x2="23516" y2="37500"/>
                        <a14:foregroundMark x1="23516" y1="37842" x2="23516" y2="37842"/>
                        <a14:foregroundMark x1="23973" y1="37842" x2="26256" y2="39384"/>
                        <a14:foregroundMark x1="26256" y1="39384" x2="26256" y2="39384"/>
                        <a14:foregroundMark x1="26712" y1="39384" x2="26712" y2="39384"/>
                        <a14:foregroundMark x1="27169" y1="39897" x2="27169" y2="39897"/>
                        <a14:foregroundMark x1="28311" y1="40582" x2="29909" y2="41438"/>
                        <a14:foregroundMark x1="30365" y1="41781" x2="30365" y2="41781"/>
                        <a14:foregroundMark x1="30365" y1="42123" x2="30365" y2="42123"/>
                        <a14:foregroundMark x1="31507" y1="42979" x2="31507" y2="42979"/>
                        <a14:foregroundMark x1="31963" y1="43322" x2="31963" y2="43322"/>
                        <a14:foregroundMark x1="33562" y1="44178" x2="33562" y2="44178"/>
                        <a14:foregroundMark x1="34018" y1="44521" x2="34018" y2="44521"/>
                        <a14:foregroundMark x1="35616" y1="45377" x2="35616" y2="45377"/>
                        <a14:foregroundMark x1="36073" y1="45377" x2="36073" y2="45377"/>
                        <a14:foregroundMark x1="36758" y1="45719" x2="36758" y2="45719"/>
                        <a14:foregroundMark x1="37671" y1="46575" x2="37671" y2="46575"/>
                        <a14:foregroundMark x1="38128" y1="46575" x2="38128" y2="46575"/>
                        <a14:foregroundMark x1="14612" y1="26027" x2="14612" y2="26027"/>
                        <a14:foregroundMark x1="16210" y1="25685" x2="16210" y2="25685"/>
                        <a14:foregroundMark x1="17808" y1="24144" x2="17808" y2="24144"/>
                        <a14:foregroundMark x1="17808" y1="22945" x2="17808" y2="22945"/>
                        <a14:foregroundMark x1="15068" y1="22603" x2="15068" y2="22603"/>
                        <a14:foregroundMark x1="14155" y1="22945" x2="14155" y2="22945"/>
                        <a14:foregroundMark x1="13699" y1="23288" x2="13699" y2="23288"/>
                        <a14:foregroundMark x1="11416" y1="24829" x2="11416" y2="24829"/>
                        <a14:foregroundMark x1="11416" y1="25342" x2="11416" y2="25342"/>
                        <a14:foregroundMark x1="11416" y1="25342" x2="11416" y2="25342"/>
                        <a14:foregroundMark x1="11416" y1="26027" x2="11416" y2="26027"/>
                        <a14:foregroundMark x1="10502" y1="27226" x2="10502" y2="27226"/>
                        <a14:foregroundMark x1="10046" y1="28082" x2="10046" y2="29281"/>
                        <a14:foregroundMark x1="10046" y1="30308" x2="10046" y2="30308"/>
                        <a14:foregroundMark x1="10046" y1="31164" x2="10046" y2="31164"/>
                        <a14:foregroundMark x1="10046" y1="31164" x2="10046" y2="31164"/>
                        <a14:foregroundMark x1="10046" y1="31164" x2="10046" y2="31164"/>
                        <a14:foregroundMark x1="13699" y1="31164" x2="13699" y2="31164"/>
                        <a14:foregroundMark x1="14155" y1="31164" x2="15753" y2="30822"/>
                        <a14:foregroundMark x1="15753" y1="30308" x2="15753" y2="30308"/>
                        <a14:foregroundMark x1="16210" y1="29966" x2="17808" y2="29966"/>
                        <a14:foregroundMark x1="18265" y1="29966" x2="18265" y2="29966"/>
                        <a14:foregroundMark x1="19406" y1="29966" x2="19406" y2="29966"/>
                        <a14:foregroundMark x1="21461" y1="29966" x2="21461" y2="29966"/>
                        <a14:foregroundMark x1="21918" y1="29966" x2="21918" y2="29966"/>
                        <a14:foregroundMark x1="8904" y1="30822" x2="8904" y2="30822"/>
                        <a14:foregroundMark x1="6849" y1="30822" x2="6849" y2="30822"/>
                        <a14:foregroundMark x1="6849" y1="30822" x2="6849" y2="30822"/>
                        <a14:foregroundMark x1="6164" y1="30822" x2="3196" y2="30822"/>
                        <a14:foregroundMark x1="3196" y1="30822" x2="3196" y2="30822"/>
                        <a14:foregroundMark x1="5708" y1="27226" x2="5708" y2="27226"/>
                        <a14:foregroundMark x1="6164" y1="26884" x2="6164" y2="26884"/>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636912" y="6768801"/>
            <a:ext cx="1818851" cy="2425134"/>
          </a:xfrm>
          <a:prstGeom prst="rect">
            <a:avLst/>
          </a:prstGeom>
        </p:spPr>
      </p:pic>
      <p:pic>
        <p:nvPicPr>
          <p:cNvPr id="17" name="Afbeelding 16"/>
          <p:cNvPicPr>
            <a:picLocks noChangeAspect="1"/>
          </p:cNvPicPr>
          <p:nvPr/>
        </p:nvPicPr>
        <p:blipFill rotWithShape="1">
          <a:blip r:embed="rId7" cstate="print">
            <a:grayscl/>
            <a:extLst>
              <a:ext uri="{BEBA8EAE-BF5A-486C-A8C5-ECC9F3942E4B}">
                <a14:imgProps xmlns:a14="http://schemas.microsoft.com/office/drawing/2010/main">
                  <a14:imgLayer r:embed="rId8">
                    <a14:imgEffect>
                      <a14:backgroundRemoval t="0" b="99373" l="4461" r="94145">
                        <a14:foregroundMark x1="52561" y1="92654" x2="52561" y2="92654"/>
                        <a14:foregroundMark x1="67929" y1="91152" x2="67929" y2="91152"/>
                        <a14:foregroundMark x1="65924" y1="87646" x2="65924" y2="87646"/>
                        <a14:foregroundMark x1="62806" y1="81135" x2="62806" y2="81135"/>
                        <a14:foregroundMark x1="52116" y1="81636" x2="52116" y2="81636"/>
                        <a14:foregroundMark x1="51225" y1="86477" x2="51225" y2="86477"/>
                        <a14:foregroundMark x1="44989" y1="95326" x2="44989" y2="95326"/>
                        <a14:foregroundMark x1="71938" y1="90818" x2="71938" y2="90818"/>
                        <a14:foregroundMark x1="61915" y1="76127" x2="61915" y2="76127"/>
                        <a14:foregroundMark x1="52116" y1="78130" x2="52116" y2="78130"/>
                        <a14:foregroundMark x1="57684" y1="79967" x2="57684" y2="79967"/>
                        <a14:foregroundMark x1="57684" y1="86477" x2="57684" y2="86477"/>
                        <a14:foregroundMark x1="56793" y1="83139" x2="56793" y2="83139"/>
                        <a14:foregroundMark x1="87751" y1="33389" x2="87751" y2="33389"/>
                        <a14:foregroundMark x1="76615" y1="32220" x2="76615" y2="32220"/>
                        <a14:foregroundMark x1="69933" y1="32554" x2="69933" y2="32554"/>
                        <a14:foregroundMark x1="67038" y1="32220" x2="67038" y2="32220"/>
                        <a14:foregroundMark x1="85301" y1="31052" x2="85301" y2="31052"/>
                        <a14:foregroundMark x1="88419" y1="29549" x2="88419" y2="29549"/>
                        <a14:foregroundMark x1="85746" y1="29215" x2="85746" y2="29215"/>
                        <a14:foregroundMark x1="85746" y1="35726" x2="85746" y2="35726"/>
                        <a14:foregroundMark x1="90423" y1="32220" x2="90423" y2="32220"/>
                        <a14:foregroundMark x1="81737" y1="31886" x2="81737" y2="31886"/>
                        <a14:foregroundMark x1="73051" y1="32220" x2="73051" y2="32220"/>
                        <a14:foregroundMark x1="41425" y1="42237" x2="41425" y2="42237"/>
                        <a14:foregroundMark x1="38307" y1="44908" x2="38307" y2="44908"/>
                        <a14:foregroundMark x1="37416" y1="42571" x2="37416" y2="42571"/>
                        <a14:foregroundMark x1="36303" y1="40234" x2="36303" y2="40234"/>
                        <a14:foregroundMark x1="18040" y1="13523" x2="18040" y2="13523"/>
                        <a14:foregroundMark x1="22049" y1="10017" x2="22049" y2="10017"/>
                        <a14:foregroundMark x1="29176" y1="5843" x2="29176" y2="5843"/>
                        <a14:foregroundMark x1="36303" y1="2838" x2="36303" y2="2838"/>
                        <a14:foregroundMark x1="26726" y1="10851" x2="26726" y2="10851"/>
                        <a14:foregroundMark x1="23163" y1="15359" x2="23163" y2="15359"/>
                        <a14:foregroundMark x1="25612" y1="16194" x2="25612" y2="16194"/>
                        <a14:foregroundMark x1="27171" y1="23038" x2="27171" y2="23038"/>
                        <a14:foregroundMark x1="28731" y1="20033" x2="28731" y2="20033"/>
                        <a14:foregroundMark x1="30290" y1="26210" x2="30290" y2="26210"/>
                        <a14:foregroundMark x1="32294" y1="30718" x2="32294" y2="30718"/>
                        <a14:foregroundMark x1="28285" y1="29549" x2="28285" y2="27212"/>
                        <a14:foregroundMark x1="25167" y1="23873" x2="25167" y2="23873"/>
                        <a14:foregroundMark x1="21158" y1="23038" x2="21158" y2="23038"/>
                        <a14:foregroundMark x1="21158" y1="22371" x2="21158" y2="22371"/>
                        <a14:foregroundMark x1="18931" y1="25042" x2="18931" y2="25042"/>
                        <a14:foregroundMark x1="45434" y1="4341" x2="45434" y2="4341"/>
                        <a14:foregroundMark x1="50557" y1="4007" x2="50557" y2="4007"/>
                        <a14:foregroundMark x1="55234" y1="3506" x2="55234" y2="3506"/>
                        <a14:foregroundMark x1="58352" y1="3172" x2="58352" y2="3172"/>
                        <a14:foregroundMark x1="61247" y1="4007" x2="61247" y2="4007"/>
                        <a14:foregroundMark x1="62806" y1="5175" x2="62806" y2="5175"/>
                        <a14:foregroundMark x1="65924" y1="7012" x2="65924" y2="7012"/>
                        <a14:foregroundMark x1="67483" y1="9683" x2="67483" y2="9683"/>
                        <a14:foregroundMark x1="71047" y1="10518" x2="71047" y2="10518"/>
                        <a14:foregroundMark x1="70601" y1="6177" x2="70601" y2="6177"/>
                        <a14:foregroundMark x1="23163" y1="8180" x2="23163" y2="8180"/>
                        <a14:foregroundMark x1="26058" y1="7846" x2="26058" y2="7846"/>
                        <a14:foregroundMark x1="32739" y1="4674" x2="32739" y2="4674"/>
                        <a14:foregroundMark x1="33853" y1="3172" x2="33853" y2="3172"/>
                        <a14:foregroundMark x1="38976" y1="2504" x2="38976" y2="2504"/>
                        <a14:foregroundMark x1="40980" y1="1669" x2="40980" y2="1669"/>
                        <a14:foregroundMark x1="43430" y1="835" x2="43430" y2="835"/>
                        <a14:foregroundMark x1="20490" y1="11185" x2="20490" y2="11185"/>
                        <a14:foregroundMark x1="25167" y1="29215" x2="25167" y2="29215"/>
                        <a14:foregroundMark x1="28285" y1="31886" x2="28285" y2="31886"/>
                        <a14:foregroundMark x1="30290" y1="23873" x2="30290" y2="22371"/>
                        <a14:foregroundMark x1="29621" y1="16528" x2="29621" y2="16528"/>
                        <a14:foregroundMark x1="20045" y1="18030" x2="20045" y2="18030"/>
                        <a14:foregroundMark x1="40980" y1="5509" x2="40980" y2="5509"/>
                        <a14:foregroundMark x1="74165" y1="13189" x2="74165" y2="13189"/>
                        <a14:foregroundMark x1="71938" y1="18030" x2="71938" y2="18030"/>
                        <a14:foregroundMark x1="69933" y1="21536" x2="69933" y2="21536"/>
                        <a14:foregroundMark x1="70601" y1="14691" x2="70601" y2="14691"/>
                        <a14:foregroundMark x1="73051" y1="15025" x2="73051" y2="15025"/>
                        <a14:foregroundMark x1="63920" y1="8514" x2="63920" y2="8514"/>
                        <a14:foregroundMark x1="68374" y1="34558" x2="68374" y2="34558"/>
                        <a14:foregroundMark x1="74610" y1="34224" x2="74610" y2="34224"/>
                      </a14:backgroundRemoval>
                    </a14:imgEffect>
                    <a14:imgEffect>
                      <a14:sharpenSoften amount="50000"/>
                    </a14:imgEffect>
                  </a14:imgLayer>
                </a14:imgProps>
              </a:ext>
              <a:ext uri="{28A0092B-C50C-407E-A947-70E740481C1C}">
                <a14:useLocalDpi xmlns:a14="http://schemas.microsoft.com/office/drawing/2010/main" val="0"/>
              </a:ext>
            </a:extLst>
          </a:blip>
          <a:srcRect l="14139" r="6770"/>
          <a:stretch/>
        </p:blipFill>
        <p:spPr>
          <a:xfrm>
            <a:off x="870885" y="6735530"/>
            <a:ext cx="1478027" cy="2491676"/>
          </a:xfrm>
          <a:prstGeom prst="rect">
            <a:avLst/>
          </a:prstGeom>
        </p:spPr>
      </p:pic>
      <p:pic>
        <p:nvPicPr>
          <p:cNvPr id="18" name="Afbeelding 17"/>
          <p:cNvPicPr>
            <a:picLocks noChangeAspect="1"/>
          </p:cNvPicPr>
          <p:nvPr/>
        </p:nvPicPr>
        <p:blipFill>
          <a:blip r:embed="rId9" cstate="print">
            <a:grayscl/>
            <a:extLst>
              <a:ext uri="{BEBA8EAE-BF5A-486C-A8C5-ECC9F3942E4B}">
                <a14:imgProps xmlns:a14="http://schemas.microsoft.com/office/drawing/2010/main">
                  <a14:imgLayer r:embed="rId10">
                    <a14:imgEffect>
                      <a14:backgroundRemoval t="0" b="100000" l="0" r="10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622528" y="6712049"/>
            <a:ext cx="1861415" cy="2481886"/>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6</a:t>
            </a:fld>
            <a:endParaRPr lang="nl-BE"/>
          </a:p>
        </p:txBody>
      </p:sp>
      <p:sp>
        <p:nvSpPr>
          <p:cNvPr id="4" name="Tekstvak 3"/>
          <p:cNvSpPr txBox="1"/>
          <p:nvPr/>
        </p:nvSpPr>
        <p:spPr>
          <a:xfrm>
            <a:off x="2348912" y="2451826"/>
            <a:ext cx="3782125" cy="1169551"/>
          </a:xfrm>
          <a:prstGeom prst="rect">
            <a:avLst/>
          </a:prstGeom>
          <a:noFill/>
        </p:spPr>
        <p:txBody>
          <a:bodyPr wrap="square" rtlCol="0">
            <a:spAutoFit/>
          </a:bodyPr>
          <a:lstStyle/>
          <a:p>
            <a:r>
              <a:rPr lang="nl-BE" sz="1400" dirty="0"/>
              <a:t>Uw kind is onze zorg. Door differentiatie, hoekenwerk, contractwerk en door ondersteuning i.v.m. sociale vaardigheden trachten wij zoveel mogelijk in te spelen op de individuele noden van elk kind.</a:t>
            </a:r>
          </a:p>
        </p:txBody>
      </p:sp>
      <p:sp>
        <p:nvSpPr>
          <p:cNvPr id="5" name="Tekstvak 4"/>
          <p:cNvSpPr txBox="1"/>
          <p:nvPr/>
        </p:nvSpPr>
        <p:spPr>
          <a:xfrm>
            <a:off x="984569" y="3629604"/>
            <a:ext cx="5002452" cy="738664"/>
          </a:xfrm>
          <a:prstGeom prst="rect">
            <a:avLst/>
          </a:prstGeom>
          <a:noFill/>
        </p:spPr>
        <p:txBody>
          <a:bodyPr wrap="square" rtlCol="0">
            <a:spAutoFit/>
          </a:bodyPr>
          <a:lstStyle/>
          <a:p>
            <a:r>
              <a:rPr lang="nl-BE" sz="1400" dirty="0"/>
              <a:t>Onze zorgcoördinatoren en zorgleerkrachten zoeken samen met de klasleerkrachten naar werkvormen waarin ook </a:t>
            </a:r>
            <a:r>
              <a:rPr lang="nl-BE" sz="1400" dirty="0" err="1"/>
              <a:t>leerbedreigde</a:t>
            </a:r>
            <a:r>
              <a:rPr lang="nl-BE" sz="1400" dirty="0"/>
              <a:t> en </a:t>
            </a:r>
            <a:r>
              <a:rPr lang="nl-BE" sz="1400" dirty="0" err="1"/>
              <a:t>meerbegaafde</a:t>
            </a:r>
            <a:r>
              <a:rPr lang="nl-BE" sz="1400" dirty="0"/>
              <a:t> kinderen optimale kansen krijgen.</a:t>
            </a:r>
          </a:p>
        </p:txBody>
      </p:sp>
    </p:spTree>
    <p:extLst>
      <p:ext uri="{BB962C8B-B14F-4D97-AF65-F5344CB8AC3E}">
        <p14:creationId xmlns:p14="http://schemas.microsoft.com/office/powerpoint/2010/main" val="428088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98707">
            <a:off x="5333657" y="3786635"/>
            <a:ext cx="1432402" cy="1684364"/>
          </a:xfrm>
          <a:prstGeom prst="rect">
            <a:avLst/>
          </a:prstGeom>
        </p:spPr>
      </p:pic>
      <p:pic>
        <p:nvPicPr>
          <p:cNvPr id="22" name="Afbeelding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422" y="485516"/>
            <a:ext cx="1432402" cy="1684364"/>
          </a:xfrm>
          <a:prstGeom prst="rect">
            <a:avLst/>
          </a:prstGeom>
        </p:spPr>
      </p:pic>
      <p:sp>
        <p:nvSpPr>
          <p:cNvPr id="3" name="Afgeronde rechthoek 2"/>
          <p:cNvSpPr/>
          <p:nvPr/>
        </p:nvSpPr>
        <p:spPr>
          <a:xfrm>
            <a:off x="820892" y="6416082"/>
            <a:ext cx="5776459" cy="3001413"/>
          </a:xfrm>
          <a:prstGeom prst="round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ln w="6350">
                <a:solidFill>
                  <a:schemeClr val="tx1"/>
                </a:solidFill>
              </a:ln>
            </a:endParaRPr>
          </a:p>
        </p:txBody>
      </p:sp>
      <p:pic>
        <p:nvPicPr>
          <p:cNvPr id="2" name="Afbeelding 1"/>
          <p:cNvPicPr>
            <a:picLocks noChangeAspect="1"/>
          </p:cNvPicPr>
          <p:nvPr/>
        </p:nvPicPr>
        <p:blipFill rotWithShape="1">
          <a:blip r:embed="rId3" cstate="print">
            <a:grayscl/>
            <a:extLst>
              <a:ext uri="{BEBA8EAE-BF5A-486C-A8C5-ECC9F3942E4B}">
                <a14:imgProps xmlns:a14="http://schemas.microsoft.com/office/drawing/2010/main">
                  <a14:imgLayer r:embed="rId4">
                    <a14:imgEffect>
                      <a14:backgroundRemoval t="1812" b="100000" l="14591" r="79089"/>
                    </a14:imgEffect>
                    <a14:imgEffect>
                      <a14:sharpenSoften amount="50000"/>
                    </a14:imgEffect>
                  </a14:imgLayer>
                </a14:imgProps>
              </a:ext>
              <a:ext uri="{28A0092B-C50C-407E-A947-70E740481C1C}">
                <a14:useLocalDpi xmlns:a14="http://schemas.microsoft.com/office/drawing/2010/main" val="0"/>
              </a:ext>
            </a:extLst>
          </a:blip>
          <a:srcRect l="13422" r="18902"/>
          <a:stretch/>
        </p:blipFill>
        <p:spPr>
          <a:xfrm>
            <a:off x="1594896" y="6321152"/>
            <a:ext cx="1492089" cy="2939649"/>
          </a:xfrm>
          <a:prstGeom prst="rect">
            <a:avLst/>
          </a:prstGeom>
        </p:spPr>
      </p:pic>
      <p:pic>
        <p:nvPicPr>
          <p:cNvPr id="4" name="Afbeelding 3"/>
          <p:cNvPicPr>
            <a:picLocks noChangeAspect="1"/>
          </p:cNvPicPr>
          <p:nvPr/>
        </p:nvPicPr>
        <p:blipFill>
          <a:blip r:embed="rId5" cstate="print">
            <a:grayscl/>
            <a:extLst>
              <a:ext uri="{BEBA8EAE-BF5A-486C-A8C5-ECC9F3942E4B}">
                <a14:imgProps xmlns:a14="http://schemas.microsoft.com/office/drawing/2010/main">
                  <a14:imgLayer r:embed="rId6">
                    <a14:imgEffect>
                      <a14:backgroundRemoval t="209" b="100000" l="9665" r="99257"/>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628627" y="6977716"/>
            <a:ext cx="1712314" cy="2283085"/>
          </a:xfrm>
          <a:prstGeom prst="rect">
            <a:avLst/>
          </a:prstGeom>
        </p:spPr>
      </p:pic>
      <p:pic>
        <p:nvPicPr>
          <p:cNvPr id="6" name="Afbeelding 5"/>
          <p:cNvPicPr>
            <a:picLocks noChangeAspect="1"/>
          </p:cNvPicPr>
          <p:nvPr/>
        </p:nvPicPr>
        <p:blipFill>
          <a:blip r:embed="rId7" cstate="print">
            <a:grayscl/>
            <a:extLst>
              <a:ext uri="{BEBA8EAE-BF5A-486C-A8C5-ECC9F3942E4B}">
                <a14:imgProps xmlns:a14="http://schemas.microsoft.com/office/drawing/2010/main">
                  <a14:imgLayer r:embed="rId8">
                    <a14:imgEffect>
                      <a14:backgroundRemoval t="1603" b="100000" l="5948" r="97584">
                        <a14:foregroundMark x1="23141" y1="13798" x2="23141" y2="13798"/>
                        <a14:foregroundMark x1="23606" y1="12683" x2="23606" y2="12683"/>
                        <a14:foregroundMark x1="23606" y1="9408" x2="23606" y2="9408"/>
                        <a14:foregroundMark x1="22584" y1="24460" x2="22584" y2="24460"/>
                        <a14:foregroundMark x1="18216" y1="12334" x2="18216" y2="12334"/>
                        <a14:foregroundMark x1="32900" y1="7944" x2="32900" y2="7944"/>
                        <a14:foregroundMark x1="22119" y1="30314" x2="22119" y2="30314"/>
                        <a14:foregroundMark x1="20632" y1="27387" x2="20632" y2="27387"/>
                        <a14:foregroundMark x1="24071" y1="27387" x2="24071" y2="27387"/>
                        <a14:foregroundMark x1="20632" y1="19652" x2="20632" y2="19652"/>
                        <a14:foregroundMark x1="23606" y1="17491" x2="23606" y2="17491"/>
                        <a14:foregroundMark x1="29461" y1="10871" x2="29461" y2="10871"/>
                        <a14:foregroundMark x1="36338" y1="7178" x2="36338" y2="7178"/>
                        <a14:backgroundMark x1="45167" y1="3902" x2="14777" y2="6063"/>
                        <a14:backgroundMark x1="14777" y1="7178" x2="16729" y2="41394"/>
                        <a14:backgroundMark x1="18216" y1="12334" x2="18216" y2="12334"/>
                        <a14:backgroundMark x1="24071" y1="13031" x2="24071" y2="13031"/>
                        <a14:backgroundMark x1="79554" y1="61812" x2="79554" y2="61812"/>
                        <a14:backgroundMark x1="83086" y1="48571" x2="83086" y2="48571"/>
                        <a14:backgroundMark x1="81691" y1="55470" x2="81691" y2="55470"/>
                        <a14:backgroundMark x1="81691" y1="75052" x2="81691" y2="75052"/>
                        <a14:backgroundMark x1="83829" y1="65505" x2="83829" y2="65505"/>
                        <a14:backgroundMark x1="90149" y1="58606" x2="90149" y2="58606"/>
                        <a14:backgroundMark x1="88755" y1="45366" x2="88755" y2="45366"/>
                        <a14:backgroundMark x1="72491" y1="61254" x2="72491" y2="61254"/>
                        <a14:backgroundMark x1="73234" y1="71847" x2="73234" y2="71847"/>
                        <a14:backgroundMark x1="71097" y1="72404" x2="71097" y2="72404"/>
                        <a14:backgroundMark x1="88011" y1="70244" x2="88011" y2="70244"/>
                        <a14:backgroundMark x1="81691" y1="33240" x2="81691" y2="33240"/>
                        <a14:backgroundMark x1="25929" y1="61812" x2="25929" y2="61812"/>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020489" y="7461648"/>
            <a:ext cx="1349365" cy="1799153"/>
          </a:xfrm>
          <a:prstGeom prst="rect">
            <a:avLst/>
          </a:prstGeom>
        </p:spPr>
      </p:pic>
      <p:pic>
        <p:nvPicPr>
          <p:cNvPr id="7" name="Afbeelding 6"/>
          <p:cNvPicPr>
            <a:picLocks noChangeAspect="1"/>
          </p:cNvPicPr>
          <p:nvPr/>
        </p:nvPicPr>
        <p:blipFill rotWithShape="1">
          <a:blip r:embed="rId9" cstate="print">
            <a:grayscl/>
            <a:extLst>
              <a:ext uri="{BEBA8EAE-BF5A-486C-A8C5-ECC9F3942E4B}">
                <a14:imgProps xmlns:a14="http://schemas.microsoft.com/office/drawing/2010/main">
                  <a14:imgLayer r:embed="rId10">
                    <a14:imgEffect>
                      <a14:backgroundRemoval t="0" b="100000" l="0" r="100000">
                        <a14:foregroundMark x1="43401" y1="22300" x2="43401" y2="22300"/>
                        <a14:backgroundMark x1="82621" y1="35052" x2="82621" y2="35052"/>
                      </a14:backgroundRemoval>
                    </a14:imgEffect>
                    <a14:imgEffect>
                      <a14:sharpenSoften amount="50000"/>
                    </a14:imgEffect>
                  </a14:imgLayer>
                </a14:imgProps>
              </a:ext>
              <a:ext uri="{28A0092B-C50C-407E-A947-70E740481C1C}">
                <a14:useLocalDpi xmlns:a14="http://schemas.microsoft.com/office/drawing/2010/main" val="0"/>
              </a:ext>
            </a:extLst>
          </a:blip>
          <a:srcRect l="8394" r="10656"/>
          <a:stretch/>
        </p:blipFill>
        <p:spPr>
          <a:xfrm>
            <a:off x="2647950" y="6670195"/>
            <a:ext cx="1645146" cy="2709710"/>
          </a:xfrm>
          <a:prstGeom prst="rect">
            <a:avLst/>
          </a:prstGeom>
        </p:spPr>
      </p:pic>
      <p:pic>
        <p:nvPicPr>
          <p:cNvPr id="5" name="Afbeelding 4"/>
          <p:cNvPicPr>
            <a:picLocks noChangeAspect="1"/>
          </p:cNvPicPr>
          <p:nvPr/>
        </p:nvPicPr>
        <p:blipFill rotWithShape="1">
          <a:blip r:embed="rId11" cstate="print">
            <a:grayscl/>
            <a:extLst>
              <a:ext uri="{BEBA8EAE-BF5A-486C-A8C5-ECC9F3942E4B}">
                <a14:imgProps xmlns:a14="http://schemas.microsoft.com/office/drawing/2010/main">
                  <a14:imgLayer r:embed="rId12">
                    <a14:imgEffect>
                      <a14:backgroundRemoval t="0" b="100000" l="0" r="100000">
                        <a14:foregroundMark x1="53810" y1="93659" x2="53810" y2="93659"/>
                        <a14:foregroundMark x1="43494" y1="94913" x2="43494" y2="94913"/>
                      </a14:backgroundRemoval>
                    </a14:imgEffect>
                    <a14:imgEffect>
                      <a14:sharpenSoften amount="50000"/>
                    </a14:imgEffect>
                  </a14:imgLayer>
                </a14:imgProps>
              </a:ext>
              <a:ext uri="{28A0092B-C50C-407E-A947-70E740481C1C}">
                <a14:useLocalDpi xmlns:a14="http://schemas.microsoft.com/office/drawing/2010/main" val="0"/>
              </a:ext>
            </a:extLst>
          </a:blip>
          <a:srcRect l="12433" t="622" r="12263"/>
          <a:stretch/>
        </p:blipFill>
        <p:spPr>
          <a:xfrm>
            <a:off x="5057774" y="6867525"/>
            <a:ext cx="1323975" cy="2329645"/>
          </a:xfrm>
          <a:prstGeom prst="rect">
            <a:avLst/>
          </a:prstGeom>
        </p:spPr>
      </p:pic>
      <p:sp>
        <p:nvSpPr>
          <p:cNvPr id="8" name="Tijdelijke aanduiding voor dianummer 7"/>
          <p:cNvSpPr>
            <a:spLocks noGrp="1"/>
          </p:cNvSpPr>
          <p:nvPr>
            <p:ph type="sldNum" sz="quarter" idx="12"/>
          </p:nvPr>
        </p:nvSpPr>
        <p:spPr/>
        <p:txBody>
          <a:bodyPr/>
          <a:lstStyle/>
          <a:p>
            <a:fld id="{5C06DBC5-7A0E-498B-9185-35DC10EE525A}" type="slidenum">
              <a:rPr lang="nl-BE" smtClean="0"/>
              <a:t>7</a:t>
            </a:fld>
            <a:endParaRPr lang="nl-BE"/>
          </a:p>
        </p:txBody>
      </p:sp>
      <p:sp>
        <p:nvSpPr>
          <p:cNvPr id="11" name="Tekstvak 10"/>
          <p:cNvSpPr txBox="1"/>
          <p:nvPr/>
        </p:nvSpPr>
        <p:spPr>
          <a:xfrm>
            <a:off x="1844824" y="726029"/>
            <a:ext cx="2492990" cy="400110"/>
          </a:xfrm>
          <a:prstGeom prst="rect">
            <a:avLst/>
          </a:prstGeom>
          <a:noFill/>
        </p:spPr>
        <p:txBody>
          <a:bodyPr wrap="none" rtlCol="0">
            <a:spAutoFit/>
          </a:bodyPr>
          <a:lstStyle/>
          <a:p>
            <a:r>
              <a:rPr lang="nl-BE" sz="2000" b="1" u="sng" dirty="0">
                <a:latin typeface="Hand writing Mutlu" panose="00002100000000000000" pitchFamily="2" charset="0"/>
              </a:rPr>
              <a:t>Feest op school</a:t>
            </a:r>
          </a:p>
        </p:txBody>
      </p:sp>
      <p:sp>
        <p:nvSpPr>
          <p:cNvPr id="12" name="Tekstvak 11"/>
          <p:cNvSpPr txBox="1"/>
          <p:nvPr/>
        </p:nvSpPr>
        <p:spPr>
          <a:xfrm>
            <a:off x="582251" y="4478304"/>
            <a:ext cx="4955203" cy="400110"/>
          </a:xfrm>
          <a:prstGeom prst="rect">
            <a:avLst/>
          </a:prstGeom>
          <a:noFill/>
        </p:spPr>
        <p:txBody>
          <a:bodyPr wrap="none" rtlCol="0">
            <a:spAutoFit/>
          </a:bodyPr>
          <a:lstStyle/>
          <a:p>
            <a:r>
              <a:rPr lang="nl-BE" sz="2000" b="1" u="sng" dirty="0">
                <a:latin typeface="Hand writing Mutlu" panose="00002100000000000000" pitchFamily="2" charset="0"/>
              </a:rPr>
              <a:t>Geleide meerdaagse activiteiten</a:t>
            </a:r>
          </a:p>
        </p:txBody>
      </p:sp>
      <p:sp>
        <p:nvSpPr>
          <p:cNvPr id="15" name="Tekstvak 14"/>
          <p:cNvSpPr txBox="1"/>
          <p:nvPr/>
        </p:nvSpPr>
        <p:spPr>
          <a:xfrm>
            <a:off x="1851889" y="1224110"/>
            <a:ext cx="4536926" cy="1169551"/>
          </a:xfrm>
          <a:prstGeom prst="rect">
            <a:avLst/>
          </a:prstGeom>
          <a:noFill/>
        </p:spPr>
        <p:txBody>
          <a:bodyPr wrap="square" rtlCol="0">
            <a:spAutoFit/>
          </a:bodyPr>
          <a:lstStyle/>
          <a:p>
            <a:r>
              <a:rPr lang="nl-BE" sz="1400" dirty="0"/>
              <a:t>Elk jaar organiseren wij een feestweekend met o.a. een optreden van alle kinderen van onze school, een vrij podium, kinderanimatie, eten en drinken en een reuze gezellige sfeer. Dit schooljaar gaat het feestweekend door op 25 en 26 mei 2024.</a:t>
            </a:r>
          </a:p>
        </p:txBody>
      </p:sp>
      <p:sp>
        <p:nvSpPr>
          <p:cNvPr id="16" name="Tekstvak 15"/>
          <p:cNvSpPr txBox="1"/>
          <p:nvPr/>
        </p:nvSpPr>
        <p:spPr>
          <a:xfrm>
            <a:off x="615836" y="4925879"/>
            <a:ext cx="5157288" cy="1384995"/>
          </a:xfrm>
          <a:prstGeom prst="rect">
            <a:avLst/>
          </a:prstGeom>
          <a:noFill/>
        </p:spPr>
        <p:txBody>
          <a:bodyPr wrap="square" rtlCol="0">
            <a:spAutoFit/>
          </a:bodyPr>
          <a:lstStyle/>
          <a:p>
            <a:r>
              <a:rPr lang="nl-BE" sz="1400" dirty="0"/>
              <a:t>De leerlingen van het vierde leerjaar gaan jaarlijks op bosklassen naar Waasmunster. De bosklassen gaan dit jaar door op  13, 14 en 15 september 2023.</a:t>
            </a:r>
          </a:p>
          <a:p>
            <a:endParaRPr lang="nl-BE" sz="1400" dirty="0"/>
          </a:p>
          <a:p>
            <a:r>
              <a:rPr lang="nl-BE" sz="1400" dirty="0"/>
              <a:t>De vijfde- en zesdeklassers gaan tweejaarlijks op zeeklassen. Dit jaar wordt dit georganiseerd op 13, 14 en 15 september 2023.</a:t>
            </a:r>
          </a:p>
        </p:txBody>
      </p:sp>
      <p:pic>
        <p:nvPicPr>
          <p:cNvPr id="18" name="Picture 2" descr="http://www.colourbox.com/preview/5074658-68969-abc.jpg"/>
          <p:cNvPicPr>
            <a:picLocks noChangeAspect="1" noChangeArrowheads="1"/>
          </p:cNvPicPr>
          <p:nvPr/>
        </p:nvPicPr>
        <p:blipFill rotWithShape="1">
          <a:blip r:embed="rId13">
            <a:grayscl/>
            <a:extLst>
              <a:ext uri="{BEBA8EAE-BF5A-486C-A8C5-ECC9F3942E4B}">
                <a14:imgProps xmlns:a14="http://schemas.microsoft.com/office/drawing/2010/main">
                  <a14:imgLayer r:embed="rId14">
                    <a14:imgEffect>
                      <a14:backgroundRemoval t="18125" b="40625" l="661" r="19383"/>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1665" t="19538" r="81349" b="59885"/>
          <a:stretch/>
        </p:blipFill>
        <p:spPr bwMode="auto">
          <a:xfrm>
            <a:off x="820893" y="867124"/>
            <a:ext cx="663891" cy="921149"/>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p:cNvSpPr txBox="1"/>
          <p:nvPr/>
        </p:nvSpPr>
        <p:spPr>
          <a:xfrm>
            <a:off x="615836" y="2286330"/>
            <a:ext cx="5688632" cy="1600438"/>
          </a:xfrm>
          <a:prstGeom prst="rect">
            <a:avLst/>
          </a:prstGeom>
          <a:noFill/>
        </p:spPr>
        <p:txBody>
          <a:bodyPr wrap="square" rtlCol="0">
            <a:spAutoFit/>
          </a:bodyPr>
          <a:lstStyle/>
          <a:p>
            <a:r>
              <a:rPr lang="nl-BE" sz="1400" dirty="0"/>
              <a:t>De grootouders van de kleuters van de eerste kleuterklas en de leerlingen van het zesde leerjaar worden op  26 oktober 2023 uitgenodigd op een heus grootouderfeest met optreden van hun kleinkinderen.</a:t>
            </a:r>
          </a:p>
          <a:p>
            <a:r>
              <a:rPr lang="nl-BE" sz="1400" dirty="0"/>
              <a:t>Op 15 december 2023 organiseren wij een sfeervolle kerstmarkt op onze speelplaats.</a:t>
            </a:r>
          </a:p>
          <a:p>
            <a:r>
              <a:rPr lang="nl-BE" sz="1400" dirty="0"/>
              <a:t>Op moeder- en </a:t>
            </a:r>
            <a:r>
              <a:rPr lang="nl-BE" sz="1400" dirty="0" err="1"/>
              <a:t>vaderdag</a:t>
            </a:r>
            <a:r>
              <a:rPr lang="nl-BE" sz="1400" dirty="0"/>
              <a:t> verrassen onze kinderen hun ouders met een leuk </a:t>
            </a:r>
            <a:r>
              <a:rPr lang="nl-BE" sz="1400" dirty="0" err="1"/>
              <a:t>zelfgeknutseld</a:t>
            </a:r>
            <a:r>
              <a:rPr lang="nl-BE" sz="1400" dirty="0"/>
              <a:t> geschenkje. </a:t>
            </a:r>
          </a:p>
        </p:txBody>
      </p:sp>
      <p:pic>
        <p:nvPicPr>
          <p:cNvPr id="21" name="Picture 2" descr="http://www.colourbox.com/preview/5074658-68969-abc.jpg"/>
          <p:cNvPicPr>
            <a:picLocks noChangeAspect="1" noChangeArrowheads="1"/>
          </p:cNvPicPr>
          <p:nvPr/>
        </p:nvPicPr>
        <p:blipFill rotWithShape="1">
          <a:blip r:embed="rId15">
            <a:grayscl/>
            <a:extLst>
              <a:ext uri="{BEBA8EAE-BF5A-486C-A8C5-ECC9F3942E4B}">
                <a14:imgProps xmlns:a14="http://schemas.microsoft.com/office/drawing/2010/main">
                  <a14:imgLayer r:embed="rId14">
                    <a14:imgEffect>
                      <a14:backgroundRemoval t="20000" b="40625" l="17621" r="36784"/>
                    </a14:imgEffect>
                    <a14:imgEffect>
                      <a14:sharpenSoften amount="500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l="17550" t="20307" r="63067" b="60077"/>
          <a:stretch/>
        </p:blipFill>
        <p:spPr bwMode="auto">
          <a:xfrm rot="20534373">
            <a:off x="5643837" y="4138180"/>
            <a:ext cx="755679" cy="87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9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80" y="2890886"/>
            <a:ext cx="1432402" cy="1684364"/>
          </a:xfrm>
          <a:prstGeom prst="rect">
            <a:avLst/>
          </a:prstGeom>
        </p:spPr>
      </p:pic>
      <p:sp>
        <p:nvSpPr>
          <p:cNvPr id="2" name="Tijdelijke aanduiding voor dianummer 1"/>
          <p:cNvSpPr>
            <a:spLocks noGrp="1"/>
          </p:cNvSpPr>
          <p:nvPr>
            <p:ph type="sldNum" sz="quarter" idx="12"/>
          </p:nvPr>
        </p:nvSpPr>
        <p:spPr/>
        <p:txBody>
          <a:bodyPr/>
          <a:lstStyle/>
          <a:p>
            <a:fld id="{5C06DBC5-7A0E-498B-9185-35DC10EE525A}" type="slidenum">
              <a:rPr lang="nl-BE" smtClean="0"/>
              <a:t>8</a:t>
            </a:fld>
            <a:endParaRPr lang="nl-BE"/>
          </a:p>
        </p:txBody>
      </p:sp>
      <p:sp>
        <p:nvSpPr>
          <p:cNvPr id="3" name="Tekstvak 2"/>
          <p:cNvSpPr txBox="1"/>
          <p:nvPr/>
        </p:nvSpPr>
        <p:spPr>
          <a:xfrm>
            <a:off x="824201" y="643307"/>
            <a:ext cx="3262432" cy="400110"/>
          </a:xfrm>
          <a:prstGeom prst="rect">
            <a:avLst/>
          </a:prstGeom>
          <a:noFill/>
        </p:spPr>
        <p:txBody>
          <a:bodyPr wrap="none" rtlCol="0">
            <a:spAutoFit/>
          </a:bodyPr>
          <a:lstStyle/>
          <a:p>
            <a:r>
              <a:rPr lang="nl-BE" sz="2000" b="1" u="sng" dirty="0">
                <a:latin typeface="Hand writing Mutlu" panose="00002100000000000000" pitchFamily="2" charset="0"/>
              </a:rPr>
              <a:t>Hulp bij leren </a:t>
            </a:r>
            <a:r>
              <a:rPr lang="nl-BE" sz="2000" b="1" u="sng" dirty="0" err="1">
                <a:latin typeface="Hand writing Mutlu" panose="00002100000000000000" pitchFamily="2" charset="0"/>
              </a:rPr>
              <a:t>leren</a:t>
            </a:r>
            <a:endParaRPr lang="nl-BE" sz="2000" b="1" u="sng" dirty="0">
              <a:latin typeface="Hand writing Mutlu" panose="00002100000000000000" pitchFamily="2" charset="0"/>
            </a:endParaRPr>
          </a:p>
        </p:txBody>
      </p:sp>
      <p:sp>
        <p:nvSpPr>
          <p:cNvPr id="5" name="Tekstvak 4"/>
          <p:cNvSpPr txBox="1"/>
          <p:nvPr/>
        </p:nvSpPr>
        <p:spPr>
          <a:xfrm>
            <a:off x="804233" y="1371546"/>
            <a:ext cx="4952182" cy="738664"/>
          </a:xfrm>
          <a:prstGeom prst="rect">
            <a:avLst/>
          </a:prstGeom>
          <a:noFill/>
        </p:spPr>
        <p:txBody>
          <a:bodyPr wrap="square" rtlCol="0">
            <a:spAutoFit/>
          </a:bodyPr>
          <a:lstStyle/>
          <a:p>
            <a:r>
              <a:rPr lang="nl-BE" sz="1400" dirty="0"/>
              <a:t>Leerlingen die dit moeilijk vinden, krijgen hulp bij het plannen </a:t>
            </a:r>
          </a:p>
          <a:p>
            <a:r>
              <a:rPr lang="nl-BE" sz="1400" dirty="0"/>
              <a:t>van hun werk en het studeren.</a:t>
            </a:r>
          </a:p>
          <a:p>
            <a:r>
              <a:rPr lang="nl-BE" sz="1400" dirty="0"/>
              <a:t>Ook ons zorgteam kan ingeschakeld worden bij het leren </a:t>
            </a:r>
            <a:r>
              <a:rPr lang="nl-BE" sz="1400" dirty="0" err="1"/>
              <a:t>leren</a:t>
            </a:r>
            <a:r>
              <a:rPr lang="nl-BE" sz="1400" dirty="0"/>
              <a:t>.</a:t>
            </a:r>
          </a:p>
        </p:txBody>
      </p:sp>
      <p:sp>
        <p:nvSpPr>
          <p:cNvPr id="8" name="Tekstvak 7"/>
          <p:cNvSpPr txBox="1"/>
          <p:nvPr/>
        </p:nvSpPr>
        <p:spPr>
          <a:xfrm>
            <a:off x="1981082" y="2914523"/>
            <a:ext cx="4689104" cy="707886"/>
          </a:xfrm>
          <a:prstGeom prst="rect">
            <a:avLst/>
          </a:prstGeom>
          <a:noFill/>
        </p:spPr>
        <p:txBody>
          <a:bodyPr wrap="none" rtlCol="0">
            <a:spAutoFit/>
          </a:bodyPr>
          <a:lstStyle/>
          <a:p>
            <a:r>
              <a:rPr lang="nl-BE" sz="2000" b="1" u="sng" dirty="0">
                <a:latin typeface="Hand writing Mutlu" panose="00002100000000000000" pitchFamily="2" charset="0"/>
              </a:rPr>
              <a:t>Inschakeling van CLB </a:t>
            </a:r>
          </a:p>
          <a:p>
            <a:r>
              <a:rPr lang="nl-BE" sz="2000" u="sng" dirty="0">
                <a:latin typeface="Hand writing Mutlu" panose="00002100000000000000" pitchFamily="2" charset="0"/>
              </a:rPr>
              <a:t>(</a:t>
            </a:r>
            <a:r>
              <a:rPr lang="nl-BE" sz="1600" u="sng" dirty="0">
                <a:latin typeface="Hand writing Mutlu" panose="00002100000000000000" pitchFamily="2" charset="0"/>
              </a:rPr>
              <a:t>Centrum voor leerlingenbegeleiding</a:t>
            </a:r>
            <a:r>
              <a:rPr lang="nl-BE" sz="2000" u="sng" dirty="0">
                <a:latin typeface="Hand writing Mutlu" panose="00002100000000000000" pitchFamily="2" charset="0"/>
              </a:rPr>
              <a:t>)</a:t>
            </a:r>
          </a:p>
        </p:txBody>
      </p:sp>
      <p:sp>
        <p:nvSpPr>
          <p:cNvPr id="9" name="Tekstvak 8"/>
          <p:cNvSpPr txBox="1"/>
          <p:nvPr/>
        </p:nvSpPr>
        <p:spPr>
          <a:xfrm>
            <a:off x="932013" y="4575250"/>
            <a:ext cx="5352969" cy="960046"/>
          </a:xfrm>
          <a:prstGeom prst="rect">
            <a:avLst/>
          </a:prstGeom>
          <a:noFill/>
        </p:spPr>
        <p:txBody>
          <a:bodyPr wrap="square" rtlCol="0">
            <a:spAutoFit/>
          </a:bodyPr>
          <a:lstStyle/>
          <a:p>
            <a:r>
              <a:rPr lang="nl-BE" sz="1400" dirty="0"/>
              <a:t>Regelmatig zijn er overlegmomenten waarop alle leerlingen besproken worden, soms samen met de ouders en met medewerkers van CLB, revalidatie of andere hulpverleners.</a:t>
            </a:r>
            <a:br>
              <a:rPr lang="nl-BE" sz="1400" dirty="0"/>
            </a:br>
            <a:r>
              <a:rPr lang="nl-BE" sz="1400" dirty="0"/>
              <a:t>Ouders kunnen het CLB steeds contacteren indien zij dat wensen</a:t>
            </a:r>
            <a:r>
              <a:rPr lang="nl-BE" sz="1200" dirty="0"/>
              <a:t>.</a:t>
            </a:r>
          </a:p>
        </p:txBody>
      </p:sp>
      <p:sp>
        <p:nvSpPr>
          <p:cNvPr id="10" name="Tekstvak 9"/>
          <p:cNvSpPr txBox="1"/>
          <p:nvPr/>
        </p:nvSpPr>
        <p:spPr>
          <a:xfrm>
            <a:off x="750765" y="5673080"/>
            <a:ext cx="1723549" cy="400110"/>
          </a:xfrm>
          <a:prstGeom prst="rect">
            <a:avLst/>
          </a:prstGeom>
          <a:noFill/>
        </p:spPr>
        <p:txBody>
          <a:bodyPr wrap="none" rtlCol="0">
            <a:spAutoFit/>
          </a:bodyPr>
          <a:lstStyle/>
          <a:p>
            <a:r>
              <a:rPr lang="nl-BE" sz="2000" b="1" u="sng" dirty="0">
                <a:latin typeface="Hand writing Mutlu" panose="00002100000000000000" pitchFamily="2" charset="0"/>
              </a:rPr>
              <a:t>Integratie</a:t>
            </a:r>
          </a:p>
        </p:txBody>
      </p:sp>
      <p:sp>
        <p:nvSpPr>
          <p:cNvPr id="11" name="Tekstvak 10"/>
          <p:cNvSpPr txBox="1"/>
          <p:nvPr/>
        </p:nvSpPr>
        <p:spPr>
          <a:xfrm>
            <a:off x="868227" y="6073190"/>
            <a:ext cx="4896544" cy="738664"/>
          </a:xfrm>
          <a:prstGeom prst="rect">
            <a:avLst/>
          </a:prstGeom>
          <a:noFill/>
        </p:spPr>
        <p:txBody>
          <a:bodyPr wrap="square" rtlCol="0">
            <a:spAutoFit/>
          </a:bodyPr>
          <a:lstStyle/>
          <a:p>
            <a:r>
              <a:rPr lang="nl-BE" sz="1400" dirty="0"/>
              <a:t>Er wordt aandacht besteed aan de integratie van 3de kleuters en eerste leerjaar en naar een vlotte overgang van zesde leerjaar naar middelbaar.</a:t>
            </a:r>
            <a:endParaRPr lang="nl-BE" dirty="0"/>
          </a:p>
        </p:txBody>
      </p:sp>
      <p:sp>
        <p:nvSpPr>
          <p:cNvPr id="12" name="Tekstvak 11"/>
          <p:cNvSpPr txBox="1"/>
          <p:nvPr/>
        </p:nvSpPr>
        <p:spPr>
          <a:xfrm>
            <a:off x="749911" y="7201217"/>
            <a:ext cx="3877985" cy="400110"/>
          </a:xfrm>
          <a:prstGeom prst="rect">
            <a:avLst/>
          </a:prstGeom>
          <a:noFill/>
        </p:spPr>
        <p:txBody>
          <a:bodyPr wrap="none" rtlCol="0">
            <a:spAutoFit/>
          </a:bodyPr>
          <a:lstStyle/>
          <a:p>
            <a:r>
              <a:rPr lang="nl-BE" sz="2000" b="1" u="sng" dirty="0">
                <a:latin typeface="Hand writing Mutlu" panose="00002100000000000000" pitchFamily="2" charset="0"/>
              </a:rPr>
              <a:t>Jullie inbreng op school</a:t>
            </a:r>
          </a:p>
        </p:txBody>
      </p:sp>
      <p:sp>
        <p:nvSpPr>
          <p:cNvPr id="14" name="Tekstvak 13"/>
          <p:cNvSpPr txBox="1"/>
          <p:nvPr/>
        </p:nvSpPr>
        <p:spPr>
          <a:xfrm>
            <a:off x="822204" y="7631806"/>
            <a:ext cx="4081162" cy="1169551"/>
          </a:xfrm>
          <a:prstGeom prst="rect">
            <a:avLst/>
          </a:prstGeom>
          <a:noFill/>
        </p:spPr>
        <p:txBody>
          <a:bodyPr wrap="square" rtlCol="0">
            <a:spAutoFit/>
          </a:bodyPr>
          <a:lstStyle/>
          <a:p>
            <a:r>
              <a:rPr lang="nl-BE" sz="1400" dirty="0"/>
              <a:t>Op onze school worden ouders ingeschakeld voor allerlei activiteiten </a:t>
            </a:r>
            <a:r>
              <a:rPr lang="nl-BE" sz="1400"/>
              <a:t>zoals lezen</a:t>
            </a:r>
            <a:r>
              <a:rPr lang="nl-BE" sz="1400" dirty="0"/>
              <a:t>, vertellen, knutselen, begeleiding bij uitstappen, vervoer...</a:t>
            </a:r>
          </a:p>
          <a:p>
            <a:r>
              <a:rPr lang="nl-BE" sz="1400" dirty="0"/>
              <a:t>Wij vinden het fijn als jij al eens helpt, want samen lukt alles veel beter!</a:t>
            </a:r>
          </a:p>
        </p:txBody>
      </p:sp>
      <p:pic>
        <p:nvPicPr>
          <p:cNvPr id="15" name="Picture 2" descr="http://www.colourbox.com/preview/5074658-68969-abc.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19792" b="40000" l="36564" r="57269"/>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36766" t="19322" r="43631" b="59908"/>
          <a:stretch/>
        </p:blipFill>
        <p:spPr bwMode="auto">
          <a:xfrm rot="1161845">
            <a:off x="5681991" y="583163"/>
            <a:ext cx="657644" cy="798039"/>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p:cNvSpPr txBox="1"/>
          <p:nvPr/>
        </p:nvSpPr>
        <p:spPr>
          <a:xfrm>
            <a:off x="812121" y="957033"/>
            <a:ext cx="3312368" cy="523220"/>
          </a:xfrm>
          <a:prstGeom prst="rect">
            <a:avLst/>
          </a:prstGeom>
          <a:noFill/>
        </p:spPr>
        <p:txBody>
          <a:bodyPr wrap="square" rtlCol="0">
            <a:spAutoFit/>
          </a:bodyPr>
          <a:lstStyle/>
          <a:p>
            <a:r>
              <a:rPr lang="nl-BE" sz="1400" dirty="0"/>
              <a:t>In alle klassen wordt aandacht besteed aan leren </a:t>
            </a:r>
            <a:r>
              <a:rPr lang="nl-BE" sz="1400" dirty="0" err="1"/>
              <a:t>leren</a:t>
            </a:r>
            <a:r>
              <a:rPr lang="nl-BE" sz="1400" dirty="0"/>
              <a:t>.</a:t>
            </a:r>
          </a:p>
        </p:txBody>
      </p:sp>
      <p:pic>
        <p:nvPicPr>
          <p:cNvPr id="19" name="Picture 2" descr="http://www.colourbox.com/preview/5074658-68969-abc.jpg"/>
          <p:cNvPicPr>
            <a:picLocks noChangeAspect="1" noChangeArrowheads="1"/>
          </p:cNvPicPr>
          <p:nvPr/>
        </p:nvPicPr>
        <p:blipFill rotWithShape="1">
          <a:blip r:embed="rId5">
            <a:grayscl/>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55383" t="18967" r="31232" b="57422"/>
          <a:stretch/>
        </p:blipFill>
        <p:spPr bwMode="auto">
          <a:xfrm>
            <a:off x="1005035" y="3309951"/>
            <a:ext cx="448006" cy="846233"/>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p:cNvSpPr txBox="1"/>
          <p:nvPr/>
        </p:nvSpPr>
        <p:spPr>
          <a:xfrm>
            <a:off x="2119645" y="3698802"/>
            <a:ext cx="4333691" cy="738664"/>
          </a:xfrm>
          <a:prstGeom prst="rect">
            <a:avLst/>
          </a:prstGeom>
          <a:noFill/>
        </p:spPr>
        <p:txBody>
          <a:bodyPr wrap="square" rtlCol="0">
            <a:spAutoFit/>
          </a:bodyPr>
          <a:lstStyle/>
          <a:p>
            <a:r>
              <a:rPr lang="nl-BE" sz="1400" dirty="0"/>
              <a:t>Het VCLB Ankerstraat 61, 9100 Sint-Niklaas begeleidt onze school.  Reeds jaren is er een vlotte samenwerking met het team.</a:t>
            </a:r>
          </a:p>
        </p:txBody>
      </p:sp>
      <p:pic>
        <p:nvPicPr>
          <p:cNvPr id="25" name="Afbeelding 24"/>
          <p:cNvPicPr>
            <a:picLocks noChangeAspect="1"/>
          </p:cNvPicPr>
          <p:nvPr/>
        </p:nvPicPr>
        <p:blipFill>
          <a:blip r:embed="rId6" cstate="print">
            <a:extLst>
              <a:ext uri="{BEBA8EAE-BF5A-486C-A8C5-ECC9F3942E4B}">
                <a14:imgProps xmlns:a14="http://schemas.microsoft.com/office/drawing/2010/main">
                  <a14:imgLayer r:embed="rId7">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180836">
            <a:off x="4514628" y="7267689"/>
            <a:ext cx="1724769" cy="1779380"/>
          </a:xfrm>
          <a:prstGeom prst="rect">
            <a:avLst/>
          </a:prstGeom>
        </p:spPr>
      </p:pic>
      <p:pic>
        <p:nvPicPr>
          <p:cNvPr id="26" name="Picture 2" descr="http://www.colourbox.com/preview/5074658-68969-abc.jpg"/>
          <p:cNvPicPr>
            <a:picLocks noChangeAspect="1" noChangeArrowheads="1"/>
          </p:cNvPicPr>
          <p:nvPr/>
        </p:nvPicPr>
        <p:blipFill rotWithShape="1">
          <a:blip r:embed="rId5">
            <a:grayscl/>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67550" t="19345" r="19454" b="56232"/>
          <a:stretch/>
        </p:blipFill>
        <p:spPr bwMode="auto">
          <a:xfrm rot="1014175">
            <a:off x="5115471" y="7654270"/>
            <a:ext cx="535431" cy="1152535"/>
          </a:xfrm>
          <a:prstGeom prst="rect">
            <a:avLst/>
          </a:prstGeom>
          <a:noFill/>
          <a:extLst>
            <a:ext uri="{909E8E84-426E-40DD-AFC4-6F175D3DCCD1}">
              <a14:hiddenFill xmlns:a14="http://schemas.microsoft.com/office/drawing/2010/main">
                <a:solidFill>
                  <a:srgbClr val="FFFFFF"/>
                </a:solidFill>
              </a14:hiddenFill>
            </a:ext>
          </a:extLst>
        </p:spPr>
      </p:pic>
      <p:pic>
        <p:nvPicPr>
          <p:cNvPr id="21" name="Afbeelding 20"/>
          <p:cNvPicPr>
            <a:picLocks noChangeAspect="1"/>
          </p:cNvPicPr>
          <p:nvPr/>
        </p:nvPicPr>
        <p:blipFill>
          <a:blip r:embed="rId8" cstate="print">
            <a:extLst>
              <a:ext uri="{BEBA8EAE-BF5A-486C-A8C5-ECC9F3942E4B}">
                <a14:imgProps xmlns:a14="http://schemas.microsoft.com/office/drawing/2010/main">
                  <a14:imgLayer r:embed="rId9">
                    <a14:imgEffect>
                      <a14:backgroundRemoval t="0" b="96628" l="0" r="100000"/>
                    </a14:imgEffect>
                  </a14:imgLayer>
                </a14:imgProps>
              </a:ext>
              <a:ext uri="{28A0092B-C50C-407E-A947-70E740481C1C}">
                <a14:useLocalDpi xmlns:a14="http://schemas.microsoft.com/office/drawing/2010/main" val="0"/>
              </a:ext>
            </a:extLst>
          </a:blip>
          <a:stretch>
            <a:fillRect/>
          </a:stretch>
        </p:blipFill>
        <p:spPr>
          <a:xfrm rot="12123101">
            <a:off x="5352373" y="239183"/>
            <a:ext cx="1505008" cy="1552661"/>
          </a:xfrm>
          <a:prstGeom prst="rect">
            <a:avLst/>
          </a:prstGeom>
        </p:spPr>
      </p:pic>
    </p:spTree>
    <p:extLst>
      <p:ext uri="{BB962C8B-B14F-4D97-AF65-F5344CB8AC3E}">
        <p14:creationId xmlns:p14="http://schemas.microsoft.com/office/powerpoint/2010/main" val="160174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9075">
            <a:off x="566561" y="383603"/>
            <a:ext cx="1432402" cy="1684364"/>
          </a:xfrm>
          <a:prstGeom prst="rect">
            <a:avLst/>
          </a:prstGeom>
        </p:spPr>
      </p:pic>
      <p:sp>
        <p:nvSpPr>
          <p:cNvPr id="5" name="Tijdelijke aanduiding voor dianummer 4"/>
          <p:cNvSpPr>
            <a:spLocks noGrp="1"/>
          </p:cNvSpPr>
          <p:nvPr>
            <p:ph type="sldNum" sz="quarter" idx="12"/>
          </p:nvPr>
        </p:nvSpPr>
        <p:spPr/>
        <p:txBody>
          <a:bodyPr/>
          <a:lstStyle/>
          <a:p>
            <a:r>
              <a:rPr lang="nl-BE" dirty="0"/>
              <a:t>9</a:t>
            </a:r>
          </a:p>
        </p:txBody>
      </p:sp>
      <p:pic>
        <p:nvPicPr>
          <p:cNvPr id="10" name="Picture 2" descr="http://www.colourbox.com/preview/5074658-68969-abc.jpg"/>
          <p:cNvPicPr>
            <a:picLocks noChangeAspect="1" noChangeArrowheads="1"/>
          </p:cNvPicPr>
          <p:nvPr/>
        </p:nvPicPr>
        <p:blipFill rotWithShape="1">
          <a:blip r:embed="rId4">
            <a:biLevel thresh="50000"/>
            <a:extLst>
              <a:ext uri="{BEBA8EAE-BF5A-486C-A8C5-ECC9F3942E4B}">
                <a14:imgProps xmlns:a14="http://schemas.microsoft.com/office/drawing/2010/main">
                  <a14:imgLayer r:embed="rId5">
                    <a14:imgEffect>
                      <a14:backgroundRemoval t="20000" b="41458" l="78855" r="99119"/>
                    </a14:imgEffect>
                    <a14:imgEffect>
                      <a14:brightnessContrast bright="-20000" contrast="40000"/>
                    </a14:imgEffect>
                  </a14:imgLayer>
                </a14:imgProps>
              </a:ext>
              <a:ext uri="{28A0092B-C50C-407E-A947-70E740481C1C}">
                <a14:useLocalDpi xmlns:a14="http://schemas.microsoft.com/office/drawing/2010/main" val="0"/>
              </a:ext>
            </a:extLst>
          </a:blip>
          <a:srcRect l="78837" t="19515" r="-1" b="60485"/>
          <a:stretch/>
        </p:blipFill>
        <p:spPr bwMode="auto">
          <a:xfrm>
            <a:off x="989657" y="710503"/>
            <a:ext cx="790916" cy="856083"/>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p:cNvSpPr txBox="1"/>
          <p:nvPr/>
        </p:nvSpPr>
        <p:spPr>
          <a:xfrm>
            <a:off x="619329" y="3456510"/>
            <a:ext cx="1261884" cy="707886"/>
          </a:xfrm>
          <a:prstGeom prst="rect">
            <a:avLst/>
          </a:prstGeom>
          <a:noFill/>
        </p:spPr>
        <p:txBody>
          <a:bodyPr wrap="none" rtlCol="0">
            <a:spAutoFit/>
          </a:bodyPr>
          <a:lstStyle/>
          <a:p>
            <a:endParaRPr lang="nl-BE" sz="2000" u="sng" dirty="0">
              <a:latin typeface="Hand writing Mutlu" panose="00002100000000000000" pitchFamily="2" charset="0"/>
            </a:endParaRPr>
          </a:p>
          <a:p>
            <a:r>
              <a:rPr lang="nl-BE" sz="2000" b="1" u="sng" dirty="0">
                <a:latin typeface="Hand writing Mutlu" panose="00002100000000000000" pitchFamily="2" charset="0"/>
              </a:rPr>
              <a:t>Klassen</a:t>
            </a:r>
          </a:p>
        </p:txBody>
      </p:sp>
      <p:sp>
        <p:nvSpPr>
          <p:cNvPr id="15" name="Tekstvak 14"/>
          <p:cNvSpPr txBox="1"/>
          <p:nvPr/>
        </p:nvSpPr>
        <p:spPr>
          <a:xfrm>
            <a:off x="619329" y="3680556"/>
            <a:ext cx="5299230" cy="2462213"/>
          </a:xfrm>
          <a:prstGeom prst="rect">
            <a:avLst/>
          </a:prstGeom>
          <a:noFill/>
        </p:spPr>
        <p:txBody>
          <a:bodyPr wrap="square" rtlCol="0">
            <a:spAutoFit/>
          </a:bodyPr>
          <a:lstStyle/>
          <a:p>
            <a:endParaRPr lang="nl-BE" sz="1400" b="1" dirty="0"/>
          </a:p>
          <a:p>
            <a:endParaRPr lang="nl-BE" sz="1400" dirty="0"/>
          </a:p>
          <a:p>
            <a:r>
              <a:rPr lang="nl-BE" sz="1400" dirty="0"/>
              <a:t>We beschikken over 7 ruime kleuterklassen met creatief ingerichte speel/werkhoeken en/of mooie speelhuisjes. In de loop van het schooljaar, als het nodig is en kan, richten wij zelfs een extra peuterklas in.</a:t>
            </a:r>
          </a:p>
          <a:p>
            <a:r>
              <a:rPr lang="nl-BE" sz="1400" dirty="0"/>
              <a:t>We hebben 12 gezellig ingerichte lagere klassen met een groot aanbod aan leermiddelen. </a:t>
            </a:r>
          </a:p>
          <a:p>
            <a:r>
              <a:rPr lang="nl-BE" sz="1400" dirty="0"/>
              <a:t>In onze zorglokalen kunnen onze kinderen, individueel of in kleine groepjes, extra begeleid worden. </a:t>
            </a:r>
          </a:p>
          <a:p>
            <a:endParaRPr lang="nl-BE" sz="1400" dirty="0"/>
          </a:p>
        </p:txBody>
      </p:sp>
      <p:sp>
        <p:nvSpPr>
          <p:cNvPr id="2" name="Tekstvak 1"/>
          <p:cNvSpPr txBox="1"/>
          <p:nvPr/>
        </p:nvSpPr>
        <p:spPr>
          <a:xfrm>
            <a:off x="601404" y="5363934"/>
            <a:ext cx="5445964" cy="2769989"/>
          </a:xfrm>
          <a:prstGeom prst="rect">
            <a:avLst/>
          </a:prstGeom>
          <a:noFill/>
        </p:spPr>
        <p:txBody>
          <a:bodyPr wrap="square" rtlCol="0">
            <a:spAutoFit/>
          </a:bodyPr>
          <a:lstStyle/>
          <a:p>
            <a:endParaRPr lang="nl-BE" u="sng" dirty="0">
              <a:latin typeface="Hand writing Mutlu" panose="00002100000000000000" pitchFamily="2" charset="0"/>
            </a:endParaRPr>
          </a:p>
          <a:p>
            <a:endParaRPr lang="nl-BE" u="sng" dirty="0">
              <a:latin typeface="Hand writing Mutlu" panose="00002100000000000000" pitchFamily="2" charset="0"/>
            </a:endParaRPr>
          </a:p>
          <a:p>
            <a:endParaRPr lang="nl-BE" u="sng" dirty="0">
              <a:latin typeface="Hand writing Mutlu" panose="00002100000000000000" pitchFamily="2" charset="0"/>
            </a:endParaRPr>
          </a:p>
          <a:p>
            <a:r>
              <a:rPr lang="nl-BE" b="1" u="sng" dirty="0">
                <a:latin typeface="Hand writing Mutlu" panose="00002100000000000000" pitchFamily="2" charset="0"/>
              </a:rPr>
              <a:t>Klusjes op school</a:t>
            </a:r>
          </a:p>
          <a:p>
            <a:r>
              <a:rPr lang="nl-BE" sz="1400" dirty="0">
                <a:latin typeface="Calibri" panose="020F0502020204030204" pitchFamily="34" charset="0"/>
              </a:rPr>
              <a:t>Wij zoeken handige (groot)ouders met wat vrije tijd die af en toe eens willen komen klussen op school. </a:t>
            </a:r>
          </a:p>
          <a:p>
            <a:r>
              <a:rPr lang="nl-BE" sz="1400" dirty="0">
                <a:latin typeface="Calibri" panose="020F0502020204030204" pitchFamily="34" charset="0"/>
              </a:rPr>
              <a:t>Oma, opa, mama, papa, ben jij handig met hout, elektriciteit, ICT, naald en draad?</a:t>
            </a:r>
          </a:p>
          <a:p>
            <a:r>
              <a:rPr lang="nl-BE" sz="1400" dirty="0">
                <a:latin typeface="Calibri" panose="020F0502020204030204" pitchFamily="34" charset="0"/>
              </a:rPr>
              <a:t>En heb je zin en tijd om ons te helpen?</a:t>
            </a:r>
          </a:p>
          <a:p>
            <a:r>
              <a:rPr lang="nl-BE" sz="1400" dirty="0">
                <a:latin typeface="Calibri" panose="020F0502020204030204" pitchFamily="34" charset="0"/>
              </a:rPr>
              <a:t>Laat het weten via info@sintlutgart.be! </a:t>
            </a:r>
          </a:p>
          <a:p>
            <a:endParaRPr lang="nl-BE" dirty="0"/>
          </a:p>
        </p:txBody>
      </p:sp>
      <p:sp>
        <p:nvSpPr>
          <p:cNvPr id="4" name="Tekstvak 3"/>
          <p:cNvSpPr txBox="1"/>
          <p:nvPr/>
        </p:nvSpPr>
        <p:spPr>
          <a:xfrm>
            <a:off x="2564904" y="802825"/>
            <a:ext cx="3384376" cy="707886"/>
          </a:xfrm>
          <a:prstGeom prst="rect">
            <a:avLst/>
          </a:prstGeom>
          <a:noFill/>
        </p:spPr>
        <p:txBody>
          <a:bodyPr wrap="square" rtlCol="0">
            <a:spAutoFit/>
          </a:bodyPr>
          <a:lstStyle/>
          <a:p>
            <a:r>
              <a:rPr lang="nl-BE" sz="2000" b="1" u="sng" dirty="0" err="1">
                <a:latin typeface="Hand writing Mutlu" panose="00002100000000000000"/>
              </a:rPr>
              <a:t>KiVa</a:t>
            </a:r>
            <a:r>
              <a:rPr lang="nl-BE" sz="2000" b="1" u="sng" dirty="0">
                <a:latin typeface="Hand writing Mutlu" panose="00002100000000000000"/>
              </a:rPr>
              <a:t> : onze school ons team</a:t>
            </a:r>
          </a:p>
        </p:txBody>
      </p:sp>
      <p:sp>
        <p:nvSpPr>
          <p:cNvPr id="7" name="Tekstvak 6"/>
          <p:cNvSpPr txBox="1"/>
          <p:nvPr/>
        </p:nvSpPr>
        <p:spPr>
          <a:xfrm>
            <a:off x="1988840" y="1454140"/>
            <a:ext cx="4842801" cy="2862322"/>
          </a:xfrm>
          <a:prstGeom prst="rect">
            <a:avLst/>
          </a:prstGeom>
          <a:noFill/>
        </p:spPr>
        <p:txBody>
          <a:bodyPr wrap="none" rtlCol="0">
            <a:spAutoFit/>
          </a:bodyPr>
          <a:lstStyle/>
          <a:p>
            <a:r>
              <a:rPr lang="nl-BE" sz="1400" dirty="0"/>
              <a:t>Sociale vaardigheden vinden wij zeer belangrijk</a:t>
            </a:r>
            <a:r>
              <a:rPr lang="nl-BE" dirty="0"/>
              <a:t>. </a:t>
            </a:r>
          </a:p>
          <a:p>
            <a:r>
              <a:rPr lang="nl-BE" sz="1400" dirty="0"/>
              <a:t>Daarom werden wij een </a:t>
            </a:r>
            <a:r>
              <a:rPr lang="nl-BE" sz="1400" dirty="0" err="1"/>
              <a:t>KiVa</a:t>
            </a:r>
            <a:r>
              <a:rPr lang="nl-BE" sz="1400" dirty="0"/>
              <a:t>-school. </a:t>
            </a:r>
          </a:p>
          <a:p>
            <a:r>
              <a:rPr lang="nl-BE" sz="1400" dirty="0"/>
              <a:t>Een </a:t>
            </a:r>
            <a:r>
              <a:rPr lang="nl-BE" sz="1400" dirty="0" err="1"/>
              <a:t>KiVa</a:t>
            </a:r>
            <a:r>
              <a:rPr lang="nl-BE" sz="1400" dirty="0"/>
              <a:t>-school is een school die veel aandacht schenkt aan</a:t>
            </a:r>
          </a:p>
          <a:p>
            <a:r>
              <a:rPr lang="nl-BE" sz="1400" dirty="0"/>
              <a:t>het welbevinden van iedereen. Het is ook een school waar men </a:t>
            </a:r>
          </a:p>
          <a:p>
            <a:r>
              <a:rPr lang="nl-BE" sz="1400" dirty="0"/>
              <a:t>ernaar tracht pesten geen of weinig kans te geven. </a:t>
            </a:r>
          </a:p>
          <a:p>
            <a:r>
              <a:rPr lang="nl-BE" sz="1400" dirty="0"/>
              <a:t>Hier werken we dagelijks aan. Zo’n opdracht is nooit af. </a:t>
            </a:r>
          </a:p>
          <a:p>
            <a:r>
              <a:rPr lang="nl-BE" sz="1400" dirty="0"/>
              <a:t>Er staat wekelijks een </a:t>
            </a:r>
            <a:r>
              <a:rPr lang="nl-BE" sz="1400" dirty="0" err="1"/>
              <a:t>KiVa</a:t>
            </a:r>
            <a:r>
              <a:rPr lang="nl-BE" sz="1400" dirty="0"/>
              <a:t>-les op het programma. </a:t>
            </a:r>
          </a:p>
          <a:p>
            <a:r>
              <a:rPr lang="nl-NL" sz="1400" dirty="0"/>
              <a:t>De Cas en Lisa methode wordt in onze kleuterschool gebruikt. </a:t>
            </a:r>
          </a:p>
          <a:p>
            <a:r>
              <a:rPr lang="nl-NL" sz="1400" dirty="0"/>
              <a:t>Cas en Lisa helpen ons via vertellen rond prenten en filosoferen </a:t>
            </a:r>
          </a:p>
          <a:p>
            <a:r>
              <a:rPr lang="nl-NL" sz="1400" dirty="0"/>
              <a:t>sociaalvaardiger worden.  </a:t>
            </a:r>
            <a:endParaRPr lang="nl-BE" sz="1400" dirty="0"/>
          </a:p>
          <a:p>
            <a:endParaRPr lang="nl-BE" dirty="0"/>
          </a:p>
          <a:p>
            <a:endParaRPr lang="nl-BE" dirty="0"/>
          </a:p>
        </p:txBody>
      </p:sp>
    </p:spTree>
    <p:extLst>
      <p:ext uri="{BB962C8B-B14F-4D97-AF65-F5344CB8AC3E}">
        <p14:creationId xmlns:p14="http://schemas.microsoft.com/office/powerpoint/2010/main" val="288952660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EEE9B21EB15F42B7190079A728CD04" ma:contentTypeVersion="20" ma:contentTypeDescription="Een nieuw document maken." ma:contentTypeScope="" ma:versionID="0eafbd1151330dcdf865e883d0b3be50">
  <xsd:schema xmlns:xsd="http://www.w3.org/2001/XMLSchema" xmlns:xs="http://www.w3.org/2001/XMLSchema" xmlns:p="http://schemas.microsoft.com/office/2006/metadata/properties" xmlns:ns2="4f48f420-6f90-4130-ba0a-502e22f334a4" xmlns:ns3="699cfa23-71dd-49ce-a9b4-47cdb35cfb47" targetNamespace="http://schemas.microsoft.com/office/2006/metadata/properties" ma:root="true" ma:fieldsID="b36bbe543e8285b8b5e4bc3f4885df25" ns2:_="" ns3:_="">
    <xsd:import namespace="4f48f420-6f90-4130-ba0a-502e22f334a4"/>
    <xsd:import namespace="699cfa23-71dd-49ce-a9b4-47cdb35cfb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8f420-6f90-4130-ba0a-502e22f334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db1fa7ee-855b-4ee3-9056-71e0dbe01c3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cfa23-71dd-49ce-a9b4-47cdb35cfb4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b431bccf-f1b8-40db-b8da-695ff0de3304}" ma:internalName="TaxCatchAll" ma:showField="CatchAllData" ma:web="699cfa23-71dd-49ce-a9b4-47cdb35cfb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99cfa23-71dd-49ce-a9b4-47cdb35cfb47" xsi:nil="true"/>
    <lcf76f155ced4ddcb4097134ff3c332f xmlns="4f48f420-6f90-4130-ba0a-502e22f334a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CD965-3A69-4D0D-9612-E8CA9FA93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8f420-6f90-4130-ba0a-502e22f334a4"/>
    <ds:schemaRef ds:uri="699cfa23-71dd-49ce-a9b4-47cdb35cfb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C080D3-B1F5-4E66-ADCF-70FC30FABCFE}">
  <ds:schemaRefs>
    <ds:schemaRef ds:uri="http://schemas.microsoft.com/office/2006/metadata/properties"/>
    <ds:schemaRef ds:uri="http://schemas.microsoft.com/office/infopath/2007/PartnerControls"/>
    <ds:schemaRef ds:uri="699cfa23-71dd-49ce-a9b4-47cdb35cfb47"/>
    <ds:schemaRef ds:uri="4f48f420-6f90-4130-ba0a-502e22f334a4"/>
  </ds:schemaRefs>
</ds:datastoreItem>
</file>

<file path=customXml/itemProps3.xml><?xml version="1.0" encoding="utf-8"?>
<ds:datastoreItem xmlns:ds="http://schemas.openxmlformats.org/officeDocument/2006/customXml" ds:itemID="{F0926087-55E5-49A6-B4A2-4533343EF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2045</TotalTime>
  <Words>2531</Words>
  <Application>Microsoft Office PowerPoint</Application>
  <PresentationFormat>A4 Paper (210x297 mm)</PresentationFormat>
  <Paragraphs>290</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Juf Veerle Verschaeren</dc:creator>
  <cp:lastModifiedBy>Yamina Nafih</cp:lastModifiedBy>
  <cp:revision>244</cp:revision>
  <cp:lastPrinted>2017-06-23T11:18:58Z</cp:lastPrinted>
  <dcterms:created xsi:type="dcterms:W3CDTF">2014-05-25T18:33:00Z</dcterms:created>
  <dcterms:modified xsi:type="dcterms:W3CDTF">2023-08-30T20:15:16Z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0x0101000AEEE9B21EB15F42B7190079A728CD04</vt:lpwstr>
  </property>
</Properties>
</file>